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9" r:id="rId3"/>
    <p:sldId id="311" r:id="rId4"/>
    <p:sldId id="312" r:id="rId5"/>
    <p:sldId id="308" r:id="rId6"/>
    <p:sldId id="306" r:id="rId7"/>
    <p:sldId id="299" r:id="rId8"/>
    <p:sldId id="296" r:id="rId9"/>
    <p:sldId id="301" r:id="rId10"/>
    <p:sldId id="292" r:id="rId11"/>
    <p:sldId id="313" r:id="rId12"/>
    <p:sldId id="280" r:id="rId13"/>
    <p:sldId id="303" r:id="rId14"/>
    <p:sldId id="294" r:id="rId15"/>
    <p:sldId id="260" r:id="rId16"/>
    <p:sldId id="261" r:id="rId17"/>
    <p:sldId id="262" r:id="rId18"/>
    <p:sldId id="264" r:id="rId19"/>
    <p:sldId id="304" r:id="rId20"/>
    <p:sldId id="263" r:id="rId21"/>
    <p:sldId id="298" r:id="rId22"/>
    <p:sldId id="266" r:id="rId23"/>
    <p:sldId id="297" r:id="rId24"/>
    <p:sldId id="267" r:id="rId25"/>
    <p:sldId id="268" r:id="rId26"/>
    <p:sldId id="270" r:id="rId27"/>
    <p:sldId id="271" r:id="rId28"/>
    <p:sldId id="265" r:id="rId29"/>
    <p:sldId id="275" r:id="rId30"/>
    <p:sldId id="277" r:id="rId31"/>
    <p:sldId id="278" r:id="rId32"/>
    <p:sldId id="30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F33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4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21083-1ECE-4C8A-AB7B-E82F7FC5DE0C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86422-8766-4F8D-A255-9FE8B7DB94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5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86422-8766-4F8D-A255-9FE8B7DB94B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86422-8766-4F8D-A255-9FE8B7DB94B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5285B-C7E7-409C-B85C-BFAFF7660C5F}" type="datetimeFigureOut">
              <a:rPr lang="en-US" smtClean="0"/>
              <a:pPr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70C0E-2618-4236-963C-2A09CDB24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10" Type="http://schemas.openxmlformats.org/officeDocument/2006/relationships/image" Target="../media/image14.png"/><Relationship Id="rId4" Type="http://schemas.openxmlformats.org/officeDocument/2006/relationships/image" Target="../media/image2.jpe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14.png"/><Relationship Id="rId3" Type="http://schemas.openxmlformats.org/officeDocument/2006/relationships/image" Target="../media/image23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13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.jpe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13.jpeg"/><Relationship Id="rId7" Type="http://schemas.openxmlformats.org/officeDocument/2006/relationships/image" Target="../media/image4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13.jpeg"/><Relationship Id="rId7" Type="http://schemas.openxmlformats.org/officeDocument/2006/relationships/image" Target="../media/image49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14.png"/><Relationship Id="rId4" Type="http://schemas.openxmlformats.org/officeDocument/2006/relationships/image" Target="../media/image30.jpeg"/><Relationship Id="rId9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4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eg"/><Relationship Id="rId7" Type="http://schemas.openxmlformats.org/officeDocument/2006/relationships/image" Target="../media/image5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2.jpe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5.jp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5326559"/>
            <a:ext cx="8534400" cy="769441"/>
          </a:xfrm>
          <a:prstGeom prst="rect">
            <a:avLst/>
          </a:prstGeom>
          <a:noFill/>
          <a:ln w="34925"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Adobe Gothic Std B" pitchFamily="34" charset="-128"/>
              </a:rPr>
              <a:t>J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Adobe Gothic Std B" pitchFamily="34" charset="-128"/>
              </a:rPr>
              <a:t>UST 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Adobe Gothic Std B" pitchFamily="34" charset="-128"/>
              </a:rPr>
              <a:t>M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Adobe Gothic Std B" pitchFamily="34" charset="-128"/>
              </a:rPr>
              <a:t>AGNIFICENT 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Adobe Gothic Std B" pitchFamily="34" charset="-128"/>
              </a:rPr>
              <a:t>P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Adobe Gothic Std B" pitchFamily="34" charset="-128"/>
              </a:rPr>
              <a:t>ROVIDER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  <a:ea typeface="Adobe Gothic Std B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60198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6600"/>
                </a:solidFill>
                <a:latin typeface="BrowalliaUPC" pitchFamily="34" charset="-34"/>
                <a:cs typeface="BrowalliaUPC" pitchFamily="34" charset="-34"/>
              </a:rPr>
              <a:t>WELLNESS MARKETING COMPANY</a:t>
            </a:r>
            <a:endParaRPr lang="en-US" sz="3200" b="1" dirty="0">
              <a:solidFill>
                <a:srgbClr val="0066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2050" name="Picture 2" descr="E:\logo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3286" y="0"/>
            <a:ext cx="9307286" cy="6858000"/>
          </a:xfrm>
          <a:prstGeom prst="rect">
            <a:avLst/>
          </a:prstGeom>
          <a:noFill/>
        </p:spPr>
      </p:pic>
      <p:pic>
        <p:nvPicPr>
          <p:cNvPr id="7" name="Picture 2" descr="E:\logo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8526" y="-15240"/>
            <a:ext cx="9307286" cy="7101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521" y="-110945"/>
            <a:ext cx="5715000" cy="114300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>
                <a:latin typeface="Arial Rounded MT Bold" pitchFamily="34" charset="0"/>
              </a:rPr>
              <a:t>OR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 cstate="print"/>
          <a:srcRect b="1340"/>
          <a:stretch>
            <a:fillRect/>
          </a:stretch>
        </p:blipFill>
        <p:spPr bwMode="auto">
          <a:xfrm rot="15742381">
            <a:off x="-853973" y="2392710"/>
            <a:ext cx="4375466" cy="21054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 rot="20809748">
            <a:off x="6840226" y="2480129"/>
            <a:ext cx="2513158" cy="2057400"/>
            <a:chOff x="4922786" y="3795414"/>
            <a:chExt cx="1842983" cy="1252954"/>
          </a:xfrm>
        </p:grpSpPr>
        <p:sp>
          <p:nvSpPr>
            <p:cNvPr id="14" name="Explosion 1 13"/>
            <p:cNvSpPr/>
            <p:nvPr/>
          </p:nvSpPr>
          <p:spPr>
            <a:xfrm>
              <a:off x="5013228" y="3795414"/>
              <a:ext cx="1676400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PH"/>
            </a:p>
          </p:txBody>
        </p:sp>
        <p:sp>
          <p:nvSpPr>
            <p:cNvPr id="15" name="TextBox 26"/>
            <p:cNvSpPr txBox="1"/>
            <p:nvPr/>
          </p:nvSpPr>
          <p:spPr>
            <a:xfrm>
              <a:off x="4922786" y="4051497"/>
              <a:ext cx="1842983" cy="61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PH" sz="4000" dirty="0" smtClean="0">
                  <a:latin typeface="Cooper Black" pitchFamily="18" charset="0"/>
                </a:rPr>
                <a:t>P</a:t>
              </a:r>
              <a:r>
                <a:rPr lang="en-PH" sz="4000" dirty="0" smtClean="0">
                  <a:latin typeface="Cooper Black" pitchFamily="18" charset="0"/>
                  <a:cs typeface="Aharoni" pitchFamily="2" charset="-79"/>
                </a:rPr>
                <a:t>350.00</a:t>
              </a:r>
            </a:p>
            <a:p>
              <a:pPr algn="ctr"/>
              <a:r>
                <a:rPr lang="en-PH" sz="2000" dirty="0" smtClean="0">
                  <a:latin typeface="Berlin Sans FB" pitchFamily="34" charset="0"/>
                  <a:cs typeface="Aharoni" pitchFamily="2" charset="-79"/>
                </a:rPr>
                <a:t>ONLY</a:t>
              </a:r>
              <a:endParaRPr lang="en-PH" sz="2000" dirty="0">
                <a:latin typeface="Berlin Sans FB" pitchFamily="34" charset="0"/>
                <a:cs typeface="Aharoni" pitchFamily="2" charset="-79"/>
              </a:endParaRPr>
            </a:p>
          </p:txBody>
        </p:sp>
      </p:grpSp>
      <p:pic>
        <p:nvPicPr>
          <p:cNvPr id="16" name="Picture 2" descr="F:\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1447800"/>
          </a:xfrm>
          <a:prstGeom prst="rect">
            <a:avLst/>
          </a:prstGeom>
          <a:noFill/>
        </p:spPr>
      </p:pic>
      <p:pic>
        <p:nvPicPr>
          <p:cNvPr id="17" name="Picture 2" descr="E:\logo (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 rot="21275461">
            <a:off x="2781286" y="370647"/>
            <a:ext cx="46239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Just simply buy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78432" y="1447800"/>
            <a:ext cx="2427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1</a:t>
            </a:r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bottle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44775" y="2623180"/>
            <a:ext cx="4039888" cy="1569660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4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lgerian" pitchFamily="82" charset="0"/>
              </a:rPr>
              <a:t>Buah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lgerian" pitchFamily="82" charset="0"/>
              </a:rPr>
              <a:t>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lgerian" pitchFamily="82" charset="0"/>
              </a:rPr>
              <a:t>Merah</a:t>
            </a:r>
            <a:endParaRPr lang="en-US" sz="48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lgerian" pitchFamily="82" charset="0"/>
            </a:endParaRPr>
          </a:p>
          <a:p>
            <a:pPr algn="ctr"/>
            <a:r>
              <a:rPr lang="en-US" sz="4800" b="1" dirty="0" smtClean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lgerian" pitchFamily="82" charset="0"/>
              </a:rPr>
              <a:t>500 ml</a:t>
            </a:r>
          </a:p>
        </p:txBody>
      </p:sp>
      <p:sp>
        <p:nvSpPr>
          <p:cNvPr id="21" name="Rectangle 20"/>
          <p:cNvSpPr/>
          <p:nvPr/>
        </p:nvSpPr>
        <p:spPr>
          <a:xfrm flipH="1">
            <a:off x="6683886" y="1914126"/>
            <a:ext cx="17836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for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28774" y="4351533"/>
            <a:ext cx="56388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You </a:t>
            </a:r>
            <a:r>
              <a:rPr lang="en-US" sz="4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will be a member </a:t>
            </a:r>
            <a:r>
              <a:rPr lang="en-US" sz="40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Bayanihan</a:t>
            </a:r>
            <a:r>
              <a:rPr lang="en-US" sz="4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40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Millionares</a:t>
            </a:r>
            <a:r>
              <a:rPr lang="en-US" sz="4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’</a:t>
            </a:r>
            <a:r>
              <a:rPr lang="en-US" sz="4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Club</a:t>
            </a:r>
            <a:endParaRPr lang="en-US" sz="40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75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2" descr="E:\logo (1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2486233"/>
            <a:ext cx="2628939" cy="2376287"/>
          </a:xfrm>
          <a:prstGeom prst="rect">
            <a:avLst/>
          </a:prstGeom>
          <a:noFill/>
        </p:spPr>
      </p:pic>
      <p:pic>
        <p:nvPicPr>
          <p:cNvPr id="5" name="Picture 4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513942"/>
            <a:ext cx="2625143" cy="2072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226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599"/>
            <a:ext cx="9144000" cy="66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255306" y="2590800"/>
            <a:ext cx="2345055" cy="197345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3380" y="4602351"/>
            <a:ext cx="2463165" cy="1847215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4"/>
          <a:stretch>
            <a:fillRect/>
          </a:stretch>
        </p:blipFill>
        <p:spPr>
          <a:xfrm>
            <a:off x="266225" y="1842610"/>
            <a:ext cx="3505517" cy="2446020"/>
          </a:xfrm>
          <a:prstGeom prst="rect">
            <a:avLst/>
          </a:prstGeom>
        </p:spPr>
      </p:pic>
      <p:pic>
        <p:nvPicPr>
          <p:cNvPr id="3" name="Picture 2" descr="F:\logo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-55418"/>
            <a:ext cx="1447800" cy="1143000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2920365" y="2911122"/>
            <a:ext cx="1403287" cy="435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2049463" y="44290"/>
            <a:ext cx="2522537" cy="17526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5709206" y="137622"/>
            <a:ext cx="2533650" cy="189992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3276600" y="4850601"/>
            <a:ext cx="2432606" cy="159896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9"/>
          <a:stretch>
            <a:fillRect/>
          </a:stretch>
        </p:blipFill>
        <p:spPr>
          <a:xfrm>
            <a:off x="6477000" y="4850601"/>
            <a:ext cx="2165350" cy="1623695"/>
          </a:xfrm>
          <a:prstGeom prst="rect">
            <a:avLst/>
          </a:prstGeom>
        </p:spPr>
      </p:pic>
      <p:pic>
        <p:nvPicPr>
          <p:cNvPr id="11" name="Picture 10" descr="F:\logo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83048" y="2154726"/>
            <a:ext cx="1684352" cy="1143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 flipH="1">
            <a:off x="3714428" y="3297726"/>
            <a:ext cx="2540878" cy="1815882"/>
          </a:xfrm>
          <a:prstGeom prst="rect">
            <a:avLst/>
          </a:prstGeom>
          <a:solidFill>
            <a:srgbClr val="92D05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rgbClr val="FF0000"/>
                </a:solidFill>
              </a:rPr>
              <a:t>FULL PLEDGE MEMBER</a:t>
            </a:r>
          </a:p>
          <a:p>
            <a:pPr algn="ctr"/>
            <a:r>
              <a:rPr lang="en-US" sz="2800" b="1" dirty="0" smtClean="0">
                <a:ln/>
                <a:solidFill>
                  <a:srgbClr val="FF0000"/>
                </a:solidFill>
              </a:rPr>
              <a:t> AJMP </a:t>
            </a:r>
            <a:r>
              <a:rPr lang="en-US" sz="2800" b="1" cap="none" spc="0" dirty="0" smtClean="0">
                <a:ln/>
                <a:solidFill>
                  <a:srgbClr val="FF0000"/>
                </a:solidFill>
                <a:effectLst/>
              </a:rPr>
              <a:t>NETWORK  </a:t>
            </a:r>
            <a:endParaRPr lang="en-US" sz="28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694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5.55112E-17 L 0.25 -5.55112E-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-34978" y="-1"/>
            <a:ext cx="9178977" cy="6237363"/>
          </a:xfrm>
          <a:prstGeom prst="rect">
            <a:avLst/>
          </a:prstGeom>
          <a:noFill/>
        </p:spPr>
      </p:pic>
      <p:pic>
        <p:nvPicPr>
          <p:cNvPr id="7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1447800"/>
          </a:xfrm>
          <a:prstGeom prst="rect">
            <a:avLst/>
          </a:prstGeom>
          <a:noFill/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0" y="304800"/>
            <a:ext cx="6477000" cy="707886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JMP COMPENSATION PLAN 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1219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r"/>
            <a:r>
              <a:rPr lang="en-US" sz="3600" b="1" spc="-300" dirty="0" smtClean="0">
                <a:ln w="11430"/>
                <a:solidFill>
                  <a:srgbClr val="008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  <a:cs typeface="Arial" pitchFamily="34" charset="0"/>
              </a:rPr>
              <a:t>WAYS TO  EARN </a:t>
            </a:r>
            <a:endParaRPr lang="en-US" sz="3600" b="1" spc="-300" dirty="0">
              <a:ln w="11430"/>
              <a:solidFill>
                <a:srgbClr val="008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10" name="Group 4"/>
          <p:cNvGrpSpPr/>
          <p:nvPr/>
        </p:nvGrpSpPr>
        <p:grpSpPr>
          <a:xfrm>
            <a:off x="258358" y="1889627"/>
            <a:ext cx="3965523" cy="1107996"/>
            <a:chOff x="179512" y="235562"/>
            <a:chExt cx="3965523" cy="929478"/>
          </a:xfrm>
        </p:grpSpPr>
        <p:sp>
          <p:nvSpPr>
            <p:cNvPr id="11" name="Tekstvak 7"/>
            <p:cNvSpPr txBox="1"/>
            <p:nvPr/>
          </p:nvSpPr>
          <p:spPr>
            <a:xfrm>
              <a:off x="838034" y="550068"/>
              <a:ext cx="3307001" cy="490557"/>
            </a:xfrm>
            <a:prstGeom prst="rect">
              <a:avLst/>
            </a:prstGeom>
            <a:solidFill>
              <a:srgbClr val="008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PH" dirty="0">
                  <a:ln w="12700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Direct Selling </a:t>
              </a:r>
              <a:endParaRPr lang="en-PH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PH" sz="1400" dirty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oup 3"/>
            <p:cNvGrpSpPr/>
            <p:nvPr/>
          </p:nvGrpSpPr>
          <p:grpSpPr>
            <a:xfrm>
              <a:off x="179512" y="235562"/>
              <a:ext cx="816118" cy="929478"/>
              <a:chOff x="523982" y="1175685"/>
              <a:chExt cx="1324836" cy="150886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722094" y="1439321"/>
                <a:ext cx="1126724" cy="122418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660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23982" y="1175685"/>
                <a:ext cx="1118356" cy="1508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6600" b="1" dirty="0" smtClean="0">
                    <a:solidFill>
                      <a:schemeClr val="bg1">
                        <a:lumMod val="95000"/>
                      </a:schemeClr>
                    </a:solidFill>
                    <a:latin typeface="Arial Black" pitchFamily="34" charset="0"/>
                  </a:rPr>
                  <a:t>1</a:t>
                </a:r>
                <a:endParaRPr lang="en-PH" sz="6600" b="1" dirty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65477" y="3225407"/>
            <a:ext cx="3994371" cy="1118423"/>
            <a:chOff x="187028" y="1209961"/>
            <a:chExt cx="3994371" cy="838817"/>
          </a:xfrm>
        </p:grpSpPr>
        <p:sp>
          <p:nvSpPr>
            <p:cNvPr id="19" name="Tekstvak 7"/>
            <p:cNvSpPr txBox="1"/>
            <p:nvPr/>
          </p:nvSpPr>
          <p:spPr>
            <a:xfrm>
              <a:off x="872828" y="1495711"/>
              <a:ext cx="3308571" cy="438581"/>
            </a:xfrm>
            <a:prstGeom prst="rect">
              <a:avLst/>
            </a:prstGeom>
            <a:solidFill>
              <a:srgbClr val="008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PH" dirty="0" smtClean="0">
                  <a:ln w="12700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Direct Referral </a:t>
              </a:r>
            </a:p>
            <a:p>
              <a:pPr algn="ctr"/>
              <a:r>
                <a:rPr lang="en-PH" sz="1400" dirty="0" smtClean="0">
                  <a:ln w="12700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endParaRPr lang="en-PH" sz="1400" dirty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" name="Group 21"/>
            <p:cNvGrpSpPr/>
            <p:nvPr/>
          </p:nvGrpSpPr>
          <p:grpSpPr>
            <a:xfrm>
              <a:off x="187028" y="1209961"/>
              <a:ext cx="838200" cy="838817"/>
              <a:chOff x="523982" y="1301818"/>
              <a:chExt cx="1451434" cy="1361685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782366" y="1536779"/>
                <a:ext cx="1193050" cy="1126724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66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23982" y="1301818"/>
                <a:ext cx="1296841" cy="1348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6600" b="1" dirty="0" smtClean="0">
                    <a:solidFill>
                      <a:schemeClr val="bg1">
                        <a:lumMod val="95000"/>
                      </a:schemeClr>
                    </a:solidFill>
                    <a:latin typeface="Arial Black" pitchFamily="34" charset="0"/>
                  </a:rPr>
                  <a:t>2</a:t>
                </a:r>
                <a:endParaRPr lang="en-PH" sz="6600" b="1" dirty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endParaRPr>
              </a:p>
            </p:txBody>
          </p:sp>
        </p:grpSp>
      </p:grpSp>
      <p:sp>
        <p:nvSpPr>
          <p:cNvPr id="44" name="Tekstvak 7"/>
          <p:cNvSpPr txBox="1"/>
          <p:nvPr/>
        </p:nvSpPr>
        <p:spPr>
          <a:xfrm>
            <a:off x="998878" y="5043804"/>
            <a:ext cx="3308571" cy="58477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Sales Match Bonus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32"/>
          <p:cNvGrpSpPr/>
          <p:nvPr/>
        </p:nvGrpSpPr>
        <p:grpSpPr>
          <a:xfrm>
            <a:off x="165477" y="4610219"/>
            <a:ext cx="833401" cy="1107996"/>
            <a:chOff x="496298" y="1301818"/>
            <a:chExt cx="1352893" cy="1348989"/>
          </a:xfrm>
        </p:grpSpPr>
        <p:sp>
          <p:nvSpPr>
            <p:cNvPr id="26" name="Oval 25"/>
            <p:cNvSpPr/>
            <p:nvPr/>
          </p:nvSpPr>
          <p:spPr>
            <a:xfrm>
              <a:off x="722466" y="1487366"/>
              <a:ext cx="1126725" cy="1126723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6298" y="1301818"/>
              <a:ext cx="1215757" cy="1348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3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grpSp>
        <p:nvGrpSpPr>
          <p:cNvPr id="30" name="Group 35"/>
          <p:cNvGrpSpPr/>
          <p:nvPr/>
        </p:nvGrpSpPr>
        <p:grpSpPr>
          <a:xfrm>
            <a:off x="4664188" y="1979702"/>
            <a:ext cx="838200" cy="1107996"/>
            <a:chOff x="895077" y="1116280"/>
            <a:chExt cx="1360682" cy="1348994"/>
          </a:xfrm>
        </p:grpSpPr>
        <p:sp>
          <p:nvSpPr>
            <p:cNvPr id="31" name="Oval 30"/>
            <p:cNvSpPr/>
            <p:nvPr/>
          </p:nvSpPr>
          <p:spPr>
            <a:xfrm>
              <a:off x="1142474" y="1301828"/>
              <a:ext cx="1113285" cy="1113289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95077" y="1116280"/>
              <a:ext cx="1215755" cy="134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4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grpSp>
        <p:nvGrpSpPr>
          <p:cNvPr id="33" name="Group 38"/>
          <p:cNvGrpSpPr/>
          <p:nvPr/>
        </p:nvGrpSpPr>
        <p:grpSpPr>
          <a:xfrm>
            <a:off x="4581040" y="3220727"/>
            <a:ext cx="838200" cy="1161784"/>
            <a:chOff x="566750" y="1402992"/>
            <a:chExt cx="1342340" cy="1348990"/>
          </a:xfrm>
        </p:grpSpPr>
        <p:sp>
          <p:nvSpPr>
            <p:cNvPr id="34" name="Oval 33"/>
            <p:cNvSpPr/>
            <p:nvPr/>
          </p:nvSpPr>
          <p:spPr>
            <a:xfrm>
              <a:off x="782366" y="1536779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6750" y="1402992"/>
              <a:ext cx="1215756" cy="1348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5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48" name="Tekstvak 7"/>
          <p:cNvSpPr txBox="1"/>
          <p:nvPr/>
        </p:nvSpPr>
        <p:spPr>
          <a:xfrm>
            <a:off x="5567137" y="2275821"/>
            <a:ext cx="3308571" cy="58477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PRODUCT REWARD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41"/>
          <p:cNvGrpSpPr/>
          <p:nvPr/>
        </p:nvGrpSpPr>
        <p:grpSpPr>
          <a:xfrm>
            <a:off x="4634186" y="4654464"/>
            <a:ext cx="972643" cy="1162811"/>
            <a:chOff x="523982" y="1301818"/>
            <a:chExt cx="1444037" cy="1361685"/>
          </a:xfrm>
        </p:grpSpPr>
        <p:sp>
          <p:nvSpPr>
            <p:cNvPr id="37" name="Oval 36"/>
            <p:cNvSpPr/>
            <p:nvPr/>
          </p:nvSpPr>
          <p:spPr>
            <a:xfrm>
              <a:off x="782366" y="1536779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3982" y="1301818"/>
              <a:ext cx="1444037" cy="134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49" name="Tekstvak 7"/>
          <p:cNvSpPr txBox="1"/>
          <p:nvPr/>
        </p:nvSpPr>
        <p:spPr>
          <a:xfrm>
            <a:off x="5606829" y="4917996"/>
            <a:ext cx="3308571" cy="800219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BAYANIHAN MILLIONARES CLUB 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1" name="Picture 2" descr="F:\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pic>
        <p:nvPicPr>
          <p:cNvPr id="39" name="Picture 2" descr="E:\logo (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  <p:sp>
        <p:nvSpPr>
          <p:cNvPr id="40" name="Tekstvak 7"/>
          <p:cNvSpPr txBox="1"/>
          <p:nvPr/>
        </p:nvSpPr>
        <p:spPr>
          <a:xfrm>
            <a:off x="5474835" y="3525337"/>
            <a:ext cx="3308571" cy="58477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Group </a:t>
            </a:r>
            <a:r>
              <a:rPr lang="en-PH" dirty="0" err="1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Unilevel</a:t>
            </a:r>
            <a:r>
              <a:rPr lang="en-PH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Earnings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90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81000" y="0"/>
            <a:ext cx="8382000" cy="6553200"/>
          </a:xfrm>
          <a:prstGeom prst="rect">
            <a:avLst/>
          </a:prstGeom>
          <a:noFill/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grpSp>
        <p:nvGrpSpPr>
          <p:cNvPr id="14" name="Group 4"/>
          <p:cNvGrpSpPr/>
          <p:nvPr/>
        </p:nvGrpSpPr>
        <p:grpSpPr>
          <a:xfrm>
            <a:off x="1676400" y="0"/>
            <a:ext cx="6010741" cy="1676399"/>
            <a:chOff x="179513" y="235562"/>
            <a:chExt cx="3959555" cy="1406301"/>
          </a:xfrm>
        </p:grpSpPr>
        <p:sp>
          <p:nvSpPr>
            <p:cNvPr id="15" name="Tekstvak 7"/>
            <p:cNvSpPr txBox="1"/>
            <p:nvPr/>
          </p:nvSpPr>
          <p:spPr>
            <a:xfrm>
              <a:off x="832067" y="427330"/>
              <a:ext cx="3307001" cy="826202"/>
            </a:xfrm>
            <a:prstGeom prst="rect">
              <a:avLst/>
            </a:prstGeom>
            <a:solidFill>
              <a:srgbClr val="008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PH" sz="4400" dirty="0">
                  <a:ln w="12700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Direct Selling </a:t>
              </a:r>
              <a:endParaRPr lang="en-PH" sz="4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PH" sz="1400" dirty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79513" y="235562"/>
              <a:ext cx="816120" cy="1406301"/>
              <a:chOff x="523980" y="1175685"/>
              <a:chExt cx="1324838" cy="2282907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22094" y="1439320"/>
                <a:ext cx="1126724" cy="2019272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66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23980" y="1175685"/>
                <a:ext cx="1118355" cy="213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9600" b="1" dirty="0" smtClean="0">
                    <a:solidFill>
                      <a:schemeClr val="bg1">
                        <a:lumMod val="95000"/>
                      </a:schemeClr>
                    </a:solidFill>
                    <a:latin typeface="Arial Black" pitchFamily="34" charset="0"/>
                  </a:rPr>
                  <a:t>1</a:t>
                </a:r>
                <a:endParaRPr lang="en-PH" sz="9600" b="1" dirty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67000" y="12192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3">
                    <a:lumMod val="50000"/>
                  </a:schemeClr>
                </a:solidFill>
                <a:latin typeface="Cooper Black" pitchFamily="18" charset="0"/>
              </a:rPr>
              <a:t>Discount start at           25% to 50%             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029200" y="4182070"/>
            <a:ext cx="3529013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cap="all" dirty="0">
              <a:solidFill>
                <a:srgbClr val="008000"/>
              </a:solidFill>
              <a:effectLst>
                <a:reflection blurRad="12700" stA="48000" endA="300" endPos="55000" dir="5400000" sy="-90000" algn="bl" rotWithShape="0"/>
              </a:effectLst>
              <a:latin typeface="Arial" charset="0"/>
              <a:cs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905000" y="5096470"/>
            <a:ext cx="4210050" cy="685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cap="all" dirty="0">
              <a:effectLst>
                <a:reflection blurRad="12700" stA="48000" endA="300" endPos="55000" dir="5400000" sy="-90000" algn="bl" rotWithShape="0"/>
              </a:effectLst>
              <a:latin typeface="Arial" charset="0"/>
              <a:cs typeface="Arial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6200" y="1371600"/>
            <a:ext cx="1371600" cy="609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cap="all" dirty="0">
                <a:effectLst>
                  <a:reflection blurRad="12700" stA="48000" endA="300" endPos="55000" dir="5400000" sy="-90000" algn="bl" rotWithShape="0"/>
                </a:effectLst>
                <a:latin typeface="Arial" charset="0"/>
                <a:cs typeface="Arial" charset="0"/>
              </a:rPr>
              <a:t>EXAMPLE</a:t>
            </a:r>
            <a:r>
              <a:rPr lang="en-US" cap="all" dirty="0">
                <a:effectLst>
                  <a:reflection blurRad="12700" stA="48000" endA="300" endPos="55000" dir="5400000" sy="-90000" algn="bl" rotWithShape="0"/>
                </a:effectLst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45882" y="2111514"/>
            <a:ext cx="6083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P350.00</a:t>
            </a:r>
            <a:r>
              <a:rPr lang="en-US" sz="2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- 1 BOTTLE BUAH MERAH /SRP</a:t>
            </a:r>
            <a:endParaRPr 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4" cstate="print"/>
          <a:srcRect b="1340"/>
          <a:stretch>
            <a:fillRect/>
          </a:stretch>
        </p:blipFill>
        <p:spPr bwMode="auto">
          <a:xfrm rot="16200000">
            <a:off x="-460268" y="2904751"/>
            <a:ext cx="3651517" cy="1359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Rectangle 27"/>
          <p:cNvSpPr/>
          <p:nvPr/>
        </p:nvSpPr>
        <p:spPr>
          <a:xfrm>
            <a:off x="2362200" y="3429000"/>
            <a:ext cx="4953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all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P165</a:t>
            </a:r>
            <a:r>
              <a:rPr lang="en-US" sz="3600" b="1" cap="all" spc="0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.OO / bottle</a:t>
            </a:r>
          </a:p>
          <a:p>
            <a:r>
              <a:rPr lang="en-US" sz="2800" b="1" cap="all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              X 10 BOTTLES</a:t>
            </a:r>
            <a:endParaRPr lang="en-US" sz="2800" b="1" cap="all" spc="0" dirty="0" smtClean="0">
              <a:ln w="0"/>
              <a:solidFill>
                <a:schemeClr val="bg2">
                  <a:lumMod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2" name="Oval 31"/>
          <p:cNvSpPr/>
          <p:nvPr/>
        </p:nvSpPr>
        <p:spPr>
          <a:xfrm>
            <a:off x="2514600" y="2743200"/>
            <a:ext cx="2133600" cy="838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3352800" y="4343400"/>
            <a:ext cx="3200400" cy="15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06831" y="4258270"/>
            <a:ext cx="5394169" cy="9233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P1,650.00</a:t>
            </a:r>
            <a:r>
              <a:rPr lang="en-US" sz="4000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TOTAL INCOME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04508" y="2819400"/>
            <a:ext cx="53440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P185.00/ </a:t>
            </a:r>
            <a:r>
              <a:rPr lang="en-US" sz="2800" b="1" u="sng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DISTRIBUTORS PRICE</a:t>
            </a:r>
            <a:endParaRPr lang="en-US" sz="2800" b="1" u="sng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5200" y="685800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2976520" y="5029200"/>
            <a:ext cx="43386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76200" dist="12700" dir="4800000" algn="ctr" rotWithShape="0">
                    <a:schemeClr val="tx1">
                      <a:alpha val="42000"/>
                    </a:schemeClr>
                  </a:outerShdw>
                </a:effectLst>
              </a:rPr>
              <a:t>Retail Profit</a:t>
            </a:r>
            <a:endParaRPr lang="en-US" sz="3200" b="1" cap="none" spc="0" dirty="0">
              <a:ln w="19050" cmpd="sng">
                <a:solidFill>
                  <a:schemeClr val="tx1"/>
                </a:solidFill>
                <a:prstDash val="solid"/>
                <a:miter lim="800000"/>
              </a:ln>
              <a:solidFill>
                <a:sysClr val="windowText" lastClr="000000"/>
              </a:solidFill>
              <a:effectLst>
                <a:outerShdw blurRad="76200" dist="12700" dir="4800000" algn="ctr" rotWithShape="0">
                  <a:schemeClr val="tx1">
                    <a:alpha val="42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34400" y="5562600"/>
            <a:ext cx="59618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  <a:noFill/>
                <a:effectLst>
                  <a:outerShdw blurRad="76200" dist="12700" dir="4800000" algn="ctr" rotWithShape="0">
                    <a:schemeClr val="tx1">
                      <a:alpha val="42000"/>
                    </a:schemeClr>
                  </a:outerShdw>
                </a:effectLst>
              </a:rPr>
              <a:t>Enjoy </a:t>
            </a:r>
            <a:r>
              <a:rPr lang="en-US" sz="4000" b="1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  <a:noFill/>
                <a:effectLst>
                  <a:outerShdw blurRad="76200" dist="12700" dir="4800000" algn="ctr" rotWithShape="0">
                    <a:schemeClr val="tx1">
                      <a:alpha val="42000"/>
                    </a:schemeClr>
                  </a:outerShdw>
                </a:effectLst>
              </a:rPr>
              <a:t>25</a:t>
            </a:r>
            <a:r>
              <a:rPr lang="en-US" sz="4000" b="1" cap="none" spc="0" dirty="0" smtClean="0">
                <a:ln w="19050" cmpd="sng">
                  <a:solidFill>
                    <a:schemeClr val="tx1"/>
                  </a:solidFill>
                  <a:prstDash val="solid"/>
                  <a:miter lim="800000"/>
                </a:ln>
                <a:noFill/>
                <a:effectLst>
                  <a:outerShdw blurRad="76200" dist="12700" dir="4800000" algn="ctr" rotWithShape="0">
                    <a:schemeClr val="tx1">
                      <a:alpha val="42000"/>
                    </a:schemeClr>
                  </a:outerShdw>
                </a:effectLst>
              </a:rPr>
              <a:t>% to 50% Discount </a:t>
            </a:r>
          </a:p>
          <a:p>
            <a:pPr algn="ctr"/>
            <a:endParaRPr lang="en-US" sz="4000" b="1" cap="none" spc="0" dirty="0">
              <a:ln w="19050" cmpd="sng">
                <a:solidFill>
                  <a:schemeClr val="tx1"/>
                </a:solidFill>
                <a:prstDash val="solid"/>
                <a:miter lim="800000"/>
              </a:ln>
              <a:noFill/>
              <a:effectLst>
                <a:outerShdw blurRad="76200" dist="12700" dir="4800000" algn="ctr" rotWithShape="0">
                  <a:schemeClr val="tx1">
                    <a:alpha val="42000"/>
                  </a:schemeClr>
                </a:outerShdw>
              </a:effectLst>
            </a:endParaRPr>
          </a:p>
        </p:txBody>
      </p:sp>
      <p:pic>
        <p:nvPicPr>
          <p:cNvPr id="1026" name="Picture 2" descr="E:\logo (1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7526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6" grpId="0"/>
      <p:bldP spid="28" grpId="0"/>
      <p:bldP spid="32" grpId="0" animBg="1"/>
      <p:bldP spid="31" grpId="0"/>
      <p:bldP spid="23" grpId="0"/>
      <p:bldP spid="25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723900" y="0"/>
            <a:ext cx="8382000" cy="6553200"/>
          </a:xfrm>
          <a:prstGeom prst="rect">
            <a:avLst/>
          </a:prstGeom>
          <a:noFill/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pic>
        <p:nvPicPr>
          <p:cNvPr id="7" name="Picture 2" descr="F:\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1447800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1524000" y="30540"/>
            <a:ext cx="6172200" cy="1569660"/>
            <a:chOff x="187028" y="1209961"/>
            <a:chExt cx="4689044" cy="1177244"/>
          </a:xfrm>
        </p:grpSpPr>
        <p:sp>
          <p:nvSpPr>
            <p:cNvPr id="9" name="Tekstvak 7"/>
            <p:cNvSpPr txBox="1"/>
            <p:nvPr/>
          </p:nvSpPr>
          <p:spPr>
            <a:xfrm>
              <a:off x="872828" y="1495711"/>
              <a:ext cx="4003244" cy="738663"/>
            </a:xfrm>
            <a:prstGeom prst="rect">
              <a:avLst/>
            </a:prstGeom>
            <a:solidFill>
              <a:srgbClr val="008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PH" sz="4400" dirty="0" smtClean="0">
                  <a:ln w="12700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Direct Referral </a:t>
              </a:r>
            </a:p>
            <a:p>
              <a:pPr algn="ctr"/>
              <a:r>
                <a:rPr lang="en-PH" sz="1400" dirty="0" smtClean="0">
                  <a:ln w="12700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endParaRPr lang="en-PH" sz="1400" dirty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oup 21"/>
            <p:cNvGrpSpPr/>
            <p:nvPr/>
          </p:nvGrpSpPr>
          <p:grpSpPr>
            <a:xfrm>
              <a:off x="187028" y="1209961"/>
              <a:ext cx="926230" cy="1177244"/>
              <a:chOff x="523982" y="1301818"/>
              <a:chExt cx="1603868" cy="1911067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782366" y="1536779"/>
                <a:ext cx="1345484" cy="1620515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660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3982" y="1301818"/>
                <a:ext cx="1322617" cy="1911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9600" b="1" dirty="0" smtClean="0">
                    <a:solidFill>
                      <a:schemeClr val="bg1">
                        <a:lumMod val="95000"/>
                      </a:schemeClr>
                    </a:solidFill>
                    <a:latin typeface="Arial Black" pitchFamily="34" charset="0"/>
                  </a:rPr>
                  <a:t>2</a:t>
                </a:r>
                <a:endParaRPr lang="en-PH" sz="9600" b="1" dirty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endParaRPr>
              </a:p>
            </p:txBody>
          </p:sp>
        </p:grpSp>
      </p:grpSp>
      <p:pic>
        <p:nvPicPr>
          <p:cNvPr id="13" name="Picture 12" descr="Untitle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7600" y="1600200"/>
            <a:ext cx="999728" cy="144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1524000"/>
            <a:ext cx="22266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350" b="1" dirty="0">
              <a:solidFill>
                <a:srgbClr val="0070C0"/>
              </a:solidFill>
              <a:latin typeface="Arial" charset="0"/>
              <a:cs typeface="Arial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7534179">
            <a:off x="2816385" y="2933643"/>
            <a:ext cx="1071844" cy="171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PH" sz="135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1981200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 smtClean="0">
                <a:solidFill>
                  <a:srgbClr val="FF0000"/>
                </a:solidFill>
              </a:rPr>
              <a:t>A friend buys 2 bottles of </a:t>
            </a:r>
            <a:r>
              <a:rPr lang="en-PH" b="1" dirty="0" err="1">
                <a:solidFill>
                  <a:srgbClr val="FF0000"/>
                </a:solidFill>
              </a:rPr>
              <a:t>B</a:t>
            </a:r>
            <a:r>
              <a:rPr lang="en-PH" b="1" dirty="0" err="1" smtClean="0">
                <a:solidFill>
                  <a:srgbClr val="FF0000"/>
                </a:solidFill>
              </a:rPr>
              <a:t>uah</a:t>
            </a:r>
            <a:r>
              <a:rPr lang="en-PH" b="1" dirty="0" smtClean="0">
                <a:solidFill>
                  <a:srgbClr val="FF0000"/>
                </a:solidFill>
              </a:rPr>
              <a:t> </a:t>
            </a:r>
            <a:r>
              <a:rPr lang="en-PH" b="1" dirty="0" err="1" smtClean="0">
                <a:solidFill>
                  <a:srgbClr val="FF0000"/>
                </a:solidFill>
              </a:rPr>
              <a:t>Merah</a:t>
            </a:r>
            <a:r>
              <a:rPr lang="en-PH" b="1" dirty="0" smtClean="0">
                <a:solidFill>
                  <a:srgbClr val="FF0000"/>
                </a:solidFill>
              </a:rPr>
              <a:t> and join your team.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41079" y="4734580"/>
            <a:ext cx="62313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/>
                <a:solidFill>
                  <a:schemeClr val="tx2">
                    <a:lumMod val="50000"/>
                  </a:schemeClr>
                </a:solidFill>
                <a:effectLst/>
              </a:rPr>
              <a:t>EARN 1 BOTTLE 500ml OF </a:t>
            </a:r>
            <a:r>
              <a:rPr lang="en-US" sz="2800" b="1" cap="none" spc="0" dirty="0" smtClean="0">
                <a:ln/>
                <a:solidFill>
                  <a:srgbClr val="C00000"/>
                </a:solidFill>
                <a:effectLst/>
              </a:rPr>
              <a:t>BUAH MERAH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0" y="3429000"/>
            <a:ext cx="1046597" cy="1371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4400" y="3124200"/>
            <a:ext cx="12073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P698.00</a:t>
            </a:r>
            <a:endParaRPr lang="en-U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3000" y="2895600"/>
            <a:ext cx="304800" cy="43920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0200" y="2895600"/>
            <a:ext cx="325389" cy="4688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3000" y="3429000"/>
            <a:ext cx="325389" cy="4688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2895600"/>
            <a:ext cx="327844" cy="4724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0200" y="3429000"/>
            <a:ext cx="325389" cy="4688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3429000"/>
            <a:ext cx="325389" cy="4688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0200" y="3962400"/>
            <a:ext cx="325389" cy="4688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3000" y="3962400"/>
            <a:ext cx="325389" cy="4688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7400" y="3962400"/>
            <a:ext cx="325389" cy="468875"/>
          </a:xfrm>
          <a:prstGeom prst="rect">
            <a:avLst/>
          </a:prstGeom>
        </p:spPr>
      </p:pic>
      <p:sp>
        <p:nvSpPr>
          <p:cNvPr id="33" name="7-Point Star 32"/>
          <p:cNvSpPr/>
          <p:nvPr/>
        </p:nvSpPr>
        <p:spPr>
          <a:xfrm>
            <a:off x="4191000" y="5105400"/>
            <a:ext cx="2286000" cy="990600"/>
          </a:xfrm>
          <a:prstGeom prst="star7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05200" y="51816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180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WORTH</a:t>
            </a:r>
            <a:r>
              <a:rPr lang="en-US" sz="4800" b="1" dirty="0" smtClean="0">
                <a:ln w="180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P350</a:t>
            </a:r>
            <a:endParaRPr lang="en-US" sz="4800" b="1" dirty="0">
              <a:ln w="1800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800000"/>
              </a:ln>
              <a:solidFill>
                <a:srgbClr val="FFC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7" cstate="print"/>
          <a:srcRect b="1340"/>
          <a:stretch>
            <a:fillRect/>
          </a:stretch>
        </p:blipFill>
        <p:spPr bwMode="auto">
          <a:xfrm rot="16200000">
            <a:off x="-213599" y="4328401"/>
            <a:ext cx="2865600" cy="1066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8" cstate="print"/>
          <a:srcRect b="1340"/>
          <a:stretch>
            <a:fillRect/>
          </a:stretch>
        </p:blipFill>
        <p:spPr bwMode="auto">
          <a:xfrm rot="16200000">
            <a:off x="6747322" y="3006275"/>
            <a:ext cx="838199" cy="31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9" cstate="print"/>
          <a:srcRect b="1340"/>
          <a:stretch>
            <a:fillRect/>
          </a:stretch>
        </p:blipFill>
        <p:spPr bwMode="auto">
          <a:xfrm rot="16200000">
            <a:off x="6372427" y="3019626"/>
            <a:ext cx="818747" cy="30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8" cstate="print"/>
          <a:srcRect b="1340"/>
          <a:stretch>
            <a:fillRect/>
          </a:stretch>
        </p:blipFill>
        <p:spPr bwMode="auto">
          <a:xfrm rot="16200000">
            <a:off x="7121077" y="3006275"/>
            <a:ext cx="838200" cy="31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8" cstate="print"/>
          <a:srcRect b="1340"/>
          <a:stretch>
            <a:fillRect/>
          </a:stretch>
        </p:blipFill>
        <p:spPr bwMode="auto">
          <a:xfrm rot="16200000">
            <a:off x="7052123" y="3615875"/>
            <a:ext cx="838199" cy="31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9" cstate="print"/>
          <a:srcRect b="1340"/>
          <a:stretch>
            <a:fillRect/>
          </a:stretch>
        </p:blipFill>
        <p:spPr bwMode="auto">
          <a:xfrm rot="16200000">
            <a:off x="6677228" y="3629226"/>
            <a:ext cx="818747" cy="30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8" cstate="print"/>
          <a:srcRect b="1340"/>
          <a:stretch>
            <a:fillRect/>
          </a:stretch>
        </p:blipFill>
        <p:spPr bwMode="auto">
          <a:xfrm rot="16200000">
            <a:off x="7425878" y="3615875"/>
            <a:ext cx="838200" cy="31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8" cstate="print"/>
          <a:srcRect b="1340"/>
          <a:stretch>
            <a:fillRect/>
          </a:stretch>
        </p:blipFill>
        <p:spPr bwMode="auto">
          <a:xfrm rot="16200000">
            <a:off x="7280723" y="4073075"/>
            <a:ext cx="838199" cy="31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9" cstate="print"/>
          <a:srcRect b="1340"/>
          <a:stretch>
            <a:fillRect/>
          </a:stretch>
        </p:blipFill>
        <p:spPr bwMode="auto">
          <a:xfrm rot="16200000">
            <a:off x="6905828" y="4086426"/>
            <a:ext cx="818747" cy="30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8" cstate="print"/>
          <a:srcRect b="1340"/>
          <a:stretch>
            <a:fillRect/>
          </a:stretch>
        </p:blipFill>
        <p:spPr bwMode="auto">
          <a:xfrm rot="16200000">
            <a:off x="7654478" y="4073075"/>
            <a:ext cx="838200" cy="31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Picture 2" descr="E:\logo (1)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  <p:sp>
        <p:nvSpPr>
          <p:cNvPr id="46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 rot="21033184">
            <a:off x="270003" y="2617148"/>
            <a:ext cx="2564372" cy="2131279"/>
            <a:chOff x="5105378" y="3811638"/>
            <a:chExt cx="1755254" cy="1252954"/>
          </a:xfrm>
        </p:grpSpPr>
        <p:sp>
          <p:nvSpPr>
            <p:cNvPr id="47" name="Explosion 1 46"/>
            <p:cNvSpPr/>
            <p:nvPr/>
          </p:nvSpPr>
          <p:spPr>
            <a:xfrm>
              <a:off x="5105378" y="3811638"/>
              <a:ext cx="1676400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PH"/>
            </a:p>
          </p:txBody>
        </p:sp>
        <p:sp>
          <p:nvSpPr>
            <p:cNvPr id="48" name="TextBox 26"/>
            <p:cNvSpPr txBox="1"/>
            <p:nvPr/>
          </p:nvSpPr>
          <p:spPr>
            <a:xfrm rot="344782">
              <a:off x="5180866" y="4180379"/>
              <a:ext cx="1679766" cy="546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PH" sz="4000" dirty="0" smtClean="0">
                  <a:latin typeface="Cooper Black" pitchFamily="18" charset="0"/>
                  <a:cs typeface="Aharoni" pitchFamily="2" charset="-79"/>
                </a:rPr>
                <a:t>788.00</a:t>
              </a:r>
            </a:p>
            <a:p>
              <a:pPr algn="ctr"/>
              <a:endParaRPr lang="en-PH" sz="2000" dirty="0">
                <a:latin typeface="Berlin Sans FB" pitchFamily="34" charset="0"/>
                <a:cs typeface="Aharoni" pitchFamily="2" charset="-79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/>
      <p:bldP spid="21" grpId="0"/>
      <p:bldP spid="33" grpId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23314" y="-38101"/>
            <a:ext cx="8458200" cy="6553200"/>
          </a:xfrm>
          <a:prstGeom prst="rect">
            <a:avLst/>
          </a:prstGeom>
          <a:noFill/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sp>
        <p:nvSpPr>
          <p:cNvPr id="8" name="Tekstvak 7"/>
          <p:cNvSpPr txBox="1"/>
          <p:nvPr/>
        </p:nvSpPr>
        <p:spPr>
          <a:xfrm>
            <a:off x="2514600" y="234315"/>
            <a:ext cx="5410200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Sales Match Bonus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32"/>
          <p:cNvGrpSpPr/>
          <p:nvPr/>
        </p:nvGrpSpPr>
        <p:grpSpPr>
          <a:xfrm>
            <a:off x="1524000" y="-152400"/>
            <a:ext cx="1143000" cy="1569659"/>
            <a:chOff x="528619" y="1297723"/>
            <a:chExt cx="1320572" cy="1329169"/>
          </a:xfrm>
        </p:grpSpPr>
        <p:sp>
          <p:nvSpPr>
            <p:cNvPr id="10" name="Oval 9"/>
            <p:cNvSpPr/>
            <p:nvPr/>
          </p:nvSpPr>
          <p:spPr>
            <a:xfrm>
              <a:off x="722466" y="1487366"/>
              <a:ext cx="1126725" cy="1126723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8619" y="1297723"/>
              <a:ext cx="792343" cy="132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3</a:t>
              </a:r>
              <a:endParaRPr lang="en-PH" sz="9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 rot="5400000">
            <a:off x="1758389" y="2367988"/>
            <a:ext cx="445623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2667000" y="2362199"/>
            <a:ext cx="381001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1143000" y="3048000"/>
            <a:ext cx="3810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3200400" y="3124200"/>
            <a:ext cx="3810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28700" y="5715000"/>
            <a:ext cx="247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TOTAL</a:t>
            </a:r>
            <a:r>
              <a:rPr lang="en-US" sz="2800" b="1" dirty="0" smtClean="0">
                <a:solidFill>
                  <a:srgbClr val="C00000"/>
                </a:solidFill>
                <a:latin typeface="Arial" charset="0"/>
                <a:cs typeface="Arial" charset="0"/>
              </a:rPr>
              <a:t> P800.00</a:t>
            </a:r>
            <a:endParaRPr lang="en-US" sz="28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81200" y="2528377"/>
            <a:ext cx="914400" cy="519626"/>
            <a:chOff x="3846601" y="2722171"/>
            <a:chExt cx="1462673" cy="391955"/>
          </a:xfrm>
        </p:grpSpPr>
        <p:sp>
          <p:nvSpPr>
            <p:cNvPr id="18" name="Left-Right Arrow 17"/>
            <p:cNvSpPr/>
            <p:nvPr/>
          </p:nvSpPr>
          <p:spPr>
            <a:xfrm>
              <a:off x="3846601" y="2995487"/>
              <a:ext cx="1340784" cy="118639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57789" y="2722171"/>
              <a:ext cx="13514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 smtClean="0"/>
                <a:t>P200</a:t>
              </a:r>
              <a:endParaRPr lang="en-PH" dirty="0"/>
            </a:p>
          </p:txBody>
        </p:sp>
      </p:grpSp>
      <p:pic>
        <p:nvPicPr>
          <p:cNvPr id="23" name="Picture 22" descr="Untitle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7400" y="1458483"/>
            <a:ext cx="792088" cy="10561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43000" y="19050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 smtClean="0"/>
              <a:t>L</a:t>
            </a:r>
            <a:endParaRPr lang="en-PH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449216" y="1981200"/>
            <a:ext cx="43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 smtClean="0">
                <a:latin typeface="Adobe Gothic Std B" pitchFamily="34" charset="-128"/>
                <a:ea typeface="Adobe Gothic Std B" pitchFamily="34" charset="-128"/>
              </a:rPr>
              <a:t>R</a:t>
            </a:r>
            <a:endParaRPr lang="en-PH" b="1" dirty="0">
              <a:latin typeface="Adobe Gothic Std B" pitchFamily="34" charset="-128"/>
              <a:ea typeface="Adobe Gothic Std B" pitchFamily="34" charset="-128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86200" y="5181600"/>
            <a:ext cx="634573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H="1">
            <a:off x="3352800" y="3276600"/>
            <a:ext cx="705082" cy="76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3276600"/>
            <a:ext cx="634574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5600" y="2438400"/>
            <a:ext cx="609600" cy="6588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400" y="2438400"/>
            <a:ext cx="634574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236" y="5181601"/>
            <a:ext cx="705082" cy="76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7600" y="4191000"/>
            <a:ext cx="705081" cy="76199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918" y="4191000"/>
            <a:ext cx="705082" cy="7620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rot="16200000" flipH="1">
            <a:off x="3467100" y="4076700"/>
            <a:ext cx="4572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H="1">
            <a:off x="3771900" y="5067300"/>
            <a:ext cx="3810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800100" y="4076700"/>
            <a:ext cx="5334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685803" y="5105401"/>
            <a:ext cx="457199" cy="1523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xplosion 1 43"/>
          <p:cNvSpPr/>
          <p:nvPr/>
        </p:nvSpPr>
        <p:spPr>
          <a:xfrm>
            <a:off x="4444744" y="3088435"/>
            <a:ext cx="3200400" cy="1917412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1</a:t>
            </a:r>
            <a:endParaRPr lang="en-PH" dirty="0"/>
          </a:p>
        </p:txBody>
      </p:sp>
      <p:sp>
        <p:nvSpPr>
          <p:cNvPr id="45" name="TextBox 44"/>
          <p:cNvSpPr txBox="1"/>
          <p:nvPr/>
        </p:nvSpPr>
        <p:spPr>
          <a:xfrm>
            <a:off x="7356331" y="2514600"/>
            <a:ext cx="1787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chemeClr val="accent3">
                    <a:lumMod val="75000"/>
                  </a:schemeClr>
                </a:solidFill>
              </a:rPr>
              <a:t>2 cycle a day</a:t>
            </a:r>
          </a:p>
          <a:p>
            <a:r>
              <a:rPr lang="en-US" sz="2000" b="1" i="1" dirty="0" smtClean="0">
                <a:solidFill>
                  <a:schemeClr val="accent3">
                    <a:lumMod val="75000"/>
                  </a:schemeClr>
                </a:solidFill>
              </a:rPr>
              <a:t>6 am</a:t>
            </a:r>
          </a:p>
          <a:p>
            <a:r>
              <a:rPr lang="en-US" sz="2000" b="1" i="1" dirty="0" smtClean="0">
                <a:solidFill>
                  <a:schemeClr val="accent3">
                    <a:lumMod val="75000"/>
                  </a:schemeClr>
                </a:solidFill>
              </a:rPr>
              <a:t>6 pm</a:t>
            </a:r>
            <a:endParaRPr lang="en-US" sz="2000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00600" y="3048000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__________</a:t>
            </a:r>
            <a:endParaRPr lang="en-US" sz="2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724400" y="1524000"/>
            <a:ext cx="2438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P200/PAIR</a:t>
            </a:r>
          </a:p>
          <a:p>
            <a:pPr lvl="0"/>
            <a:r>
              <a:rPr lang="en-US" sz="28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X 8 PAIRS/DAY </a:t>
            </a:r>
          </a:p>
          <a:p>
            <a:pPr lvl="0"/>
            <a:endParaRPr lang="en-US" sz="24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24400" y="2057400"/>
            <a:ext cx="198002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__________</a:t>
            </a:r>
          </a:p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P1600/ DAY</a:t>
            </a:r>
          </a:p>
          <a:p>
            <a:pPr algn="ctr"/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2">
                  <a:lumMod val="50000"/>
                </a:schemeClr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99487" y="3487033"/>
            <a:ext cx="39624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4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P11,200</a:t>
            </a:r>
            <a:r>
              <a:rPr lang="en-US" sz="3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/ WEEK </a:t>
            </a:r>
            <a:endParaRPr lang="en-US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00200" y="1840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876800" y="2844225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 7 DAYS</a:t>
            </a:r>
            <a:endParaRPr lang="en-US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371600" y="3276600"/>
            <a:ext cx="1905000" cy="533400"/>
            <a:chOff x="3227778" y="2654303"/>
            <a:chExt cx="2578430" cy="459823"/>
          </a:xfrm>
        </p:grpSpPr>
        <p:sp>
          <p:nvSpPr>
            <p:cNvPr id="59" name="Left-Right Arrow 58"/>
            <p:cNvSpPr/>
            <p:nvPr/>
          </p:nvSpPr>
          <p:spPr>
            <a:xfrm>
              <a:off x="3227778" y="2995487"/>
              <a:ext cx="2578430" cy="118639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52875" y="2654303"/>
              <a:ext cx="1023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 smtClean="0"/>
                <a:t>P200</a:t>
              </a:r>
              <a:endParaRPr lang="en-PH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143000" y="4191000"/>
            <a:ext cx="2514600" cy="533400"/>
            <a:chOff x="3021503" y="2654303"/>
            <a:chExt cx="3403528" cy="459823"/>
          </a:xfrm>
        </p:grpSpPr>
        <p:sp>
          <p:nvSpPr>
            <p:cNvPr id="62" name="Left-Right Arrow 61"/>
            <p:cNvSpPr/>
            <p:nvPr/>
          </p:nvSpPr>
          <p:spPr>
            <a:xfrm>
              <a:off x="3021503" y="2995487"/>
              <a:ext cx="3403528" cy="118639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67202" y="2654303"/>
              <a:ext cx="1023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 smtClean="0"/>
                <a:t>P200</a:t>
              </a:r>
              <a:endParaRPr lang="en-PH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90600" y="5257800"/>
            <a:ext cx="2895600" cy="473722"/>
            <a:chOff x="2815229" y="2705749"/>
            <a:chExt cx="3919214" cy="408377"/>
          </a:xfrm>
        </p:grpSpPr>
        <p:sp>
          <p:nvSpPr>
            <p:cNvPr id="65" name="Left-Right Arrow 64"/>
            <p:cNvSpPr/>
            <p:nvPr/>
          </p:nvSpPr>
          <p:spPr>
            <a:xfrm>
              <a:off x="2815229" y="2995487"/>
              <a:ext cx="3919214" cy="118639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67201" y="2705749"/>
              <a:ext cx="1023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 smtClean="0"/>
                <a:t>P200</a:t>
              </a:r>
              <a:endParaRPr lang="en-PH" dirty="0"/>
            </a:p>
          </p:txBody>
        </p:sp>
      </p:grpSp>
      <p:pic>
        <p:nvPicPr>
          <p:cNvPr id="51" name="Picture 2" descr="E:\logo (1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 flipH="1">
            <a:off x="4110586" y="4502696"/>
            <a:ext cx="5045796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Every account has a maximum earnings </a:t>
            </a:r>
            <a:r>
              <a:rPr lang="en-PH" smtClean="0"/>
              <a:t>of P11,200.</a:t>
            </a:r>
            <a:endParaRPr lang="en-PH" dirty="0" smtClean="0"/>
          </a:p>
          <a:p>
            <a:r>
              <a:rPr lang="en-PH" dirty="0"/>
              <a:t> </a:t>
            </a:r>
            <a:r>
              <a:rPr lang="en-PH" dirty="0" smtClean="0"/>
              <a:t>   If reaches the maximum earnings, you need to buy new package P788 to re-activate the SMB, (same account.) until reaches the maximum    earnings again. Then repeat the process         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3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sp>
        <p:nvSpPr>
          <p:cNvPr id="8" name="Tekstvak 7"/>
          <p:cNvSpPr txBox="1"/>
          <p:nvPr/>
        </p:nvSpPr>
        <p:spPr>
          <a:xfrm>
            <a:off x="2057401" y="304800"/>
            <a:ext cx="6400799" cy="923330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40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Product Reward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2" descr="E:\logo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1371600"/>
            <a:ext cx="9144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/>
                <a:solidFill>
                  <a:srgbClr val="C00000"/>
                </a:solidFill>
                <a:effectLst/>
              </a:rPr>
              <a:t>Just buy 10 bottles for 3 </a:t>
            </a:r>
          </a:p>
          <a:p>
            <a:pPr algn="ctr"/>
            <a:r>
              <a:rPr lang="en-US" sz="3200" b="1" dirty="0" smtClean="0">
                <a:ln/>
                <a:solidFill>
                  <a:srgbClr val="C00000"/>
                </a:solidFill>
              </a:rPr>
              <a:t>Consecutive months</a:t>
            </a:r>
            <a:endParaRPr lang="en-US" sz="3200" b="1" cap="none" spc="0" dirty="0" smtClean="0">
              <a:ln/>
              <a:solidFill>
                <a:srgbClr val="C0000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38400" y="2438400"/>
            <a:ext cx="332424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Jan. 10 bottles</a:t>
            </a:r>
          </a:p>
          <a:p>
            <a:pPr algn="ctr"/>
            <a:r>
              <a:rPr lang="en-US" sz="4000" b="1" cap="none" spc="0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Feb. 10 bottles</a:t>
            </a:r>
          </a:p>
          <a:p>
            <a:pPr algn="ctr"/>
            <a:r>
              <a:rPr lang="en-US" sz="40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Mar.10 bottles</a:t>
            </a:r>
            <a:endParaRPr lang="en-US" sz="4000" b="1" cap="none" spc="0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05000" y="4267200"/>
            <a:ext cx="516417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You will received </a:t>
            </a:r>
          </a:p>
          <a:p>
            <a:pPr algn="ctr"/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Balik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Puhunan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17" name="Group 16"/>
          <p:cNvGrpSpPr/>
          <p:nvPr/>
        </p:nvGrpSpPr>
        <p:grpSpPr>
          <a:xfrm rot="20742816">
            <a:off x="6625794" y="3781228"/>
            <a:ext cx="2519189" cy="2057400"/>
            <a:chOff x="5013228" y="3795414"/>
            <a:chExt cx="1847406" cy="1252954"/>
          </a:xfrm>
        </p:grpSpPr>
        <p:sp>
          <p:nvSpPr>
            <p:cNvPr id="18" name="Explosion 1 17"/>
            <p:cNvSpPr/>
            <p:nvPr/>
          </p:nvSpPr>
          <p:spPr>
            <a:xfrm>
              <a:off x="5013228" y="3795414"/>
              <a:ext cx="1676400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PH"/>
            </a:p>
          </p:txBody>
        </p:sp>
        <p:sp>
          <p:nvSpPr>
            <p:cNvPr id="19" name="TextBox 26"/>
            <p:cNvSpPr txBox="1"/>
            <p:nvPr/>
          </p:nvSpPr>
          <p:spPr>
            <a:xfrm>
              <a:off x="5180868" y="4144291"/>
              <a:ext cx="1679766" cy="61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PH" sz="4000" dirty="0" smtClean="0">
                  <a:latin typeface="Cooper Black" pitchFamily="18" charset="0"/>
                </a:rPr>
                <a:t>P</a:t>
              </a:r>
              <a:r>
                <a:rPr lang="en-PH" sz="4000" dirty="0" smtClean="0">
                  <a:latin typeface="Cooper Black" pitchFamily="18" charset="0"/>
                  <a:cs typeface="Aharoni" pitchFamily="2" charset="-79"/>
                </a:rPr>
                <a:t>788.00</a:t>
              </a:r>
            </a:p>
            <a:p>
              <a:pPr algn="ctr"/>
              <a:endParaRPr lang="en-PH" sz="2000" dirty="0">
                <a:latin typeface="Berlin Sans FB" pitchFamily="34" charset="0"/>
                <a:cs typeface="Aharoni" pitchFamily="2" charset="-79"/>
              </a:endParaRPr>
            </a:p>
          </p:txBody>
        </p:sp>
      </p:grpSp>
      <p:grpSp>
        <p:nvGrpSpPr>
          <p:cNvPr id="20" name="Group 35"/>
          <p:cNvGrpSpPr/>
          <p:nvPr/>
        </p:nvGrpSpPr>
        <p:grpSpPr>
          <a:xfrm>
            <a:off x="1676400" y="0"/>
            <a:ext cx="1005403" cy="1676400"/>
            <a:chOff x="1983623" y="-1059060"/>
            <a:chExt cx="1196880" cy="1543790"/>
          </a:xfrm>
        </p:grpSpPr>
        <p:sp>
          <p:nvSpPr>
            <p:cNvPr id="21" name="Oval 20"/>
            <p:cNvSpPr/>
            <p:nvPr/>
          </p:nvSpPr>
          <p:spPr>
            <a:xfrm>
              <a:off x="1983623" y="-918715"/>
              <a:ext cx="1113285" cy="1113289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83623" y="-1059060"/>
              <a:ext cx="1196880" cy="1543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4</a:t>
              </a:r>
              <a:endParaRPr lang="en-PH" sz="9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sp>
        <p:nvSpPr>
          <p:cNvPr id="8" name="Tekstvak 7"/>
          <p:cNvSpPr txBox="1"/>
          <p:nvPr/>
        </p:nvSpPr>
        <p:spPr>
          <a:xfrm>
            <a:off x="2057401" y="304800"/>
            <a:ext cx="6400799" cy="923330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40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Product Reward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2" descr="E:\logo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1371600"/>
            <a:ext cx="9144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/>
                <a:solidFill>
                  <a:srgbClr val="C00000"/>
                </a:solidFill>
                <a:effectLst/>
              </a:rPr>
              <a:t>Just buy 10 bottles for 3 </a:t>
            </a:r>
          </a:p>
          <a:p>
            <a:pPr algn="ctr"/>
            <a:r>
              <a:rPr lang="en-US" sz="3200" b="1" dirty="0" smtClean="0">
                <a:ln/>
                <a:solidFill>
                  <a:srgbClr val="C00000"/>
                </a:solidFill>
              </a:rPr>
              <a:t>Consecutive months</a:t>
            </a:r>
            <a:endParaRPr lang="en-US" sz="3200" b="1" cap="none" spc="0" dirty="0" smtClean="0">
              <a:ln/>
              <a:solidFill>
                <a:srgbClr val="C0000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38400" y="2438400"/>
            <a:ext cx="332424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Jan. 10 bottles</a:t>
            </a:r>
          </a:p>
          <a:p>
            <a:pPr algn="ctr"/>
            <a:r>
              <a:rPr lang="en-US" sz="4000" b="1" cap="none" spc="0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Feb. 10 bottles</a:t>
            </a:r>
          </a:p>
          <a:p>
            <a:pPr algn="ctr"/>
            <a:r>
              <a:rPr lang="en-US" sz="4000" b="1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Mar.10 bottles</a:t>
            </a:r>
            <a:endParaRPr lang="en-US" sz="4000" b="1" cap="none" spc="0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05000" y="4267200"/>
            <a:ext cx="516417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You will received </a:t>
            </a:r>
          </a:p>
          <a:p>
            <a:pPr algn="ctr"/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Balik</a:t>
            </a:r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Puhunan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17" name="Group 16"/>
          <p:cNvGrpSpPr/>
          <p:nvPr/>
        </p:nvGrpSpPr>
        <p:grpSpPr>
          <a:xfrm rot="20742816">
            <a:off x="6593345" y="3422570"/>
            <a:ext cx="2730691" cy="2493359"/>
            <a:chOff x="5013228" y="3795414"/>
            <a:chExt cx="1782240" cy="1313697"/>
          </a:xfrm>
        </p:grpSpPr>
        <p:sp>
          <p:nvSpPr>
            <p:cNvPr id="18" name="Explosion 1 17"/>
            <p:cNvSpPr/>
            <p:nvPr/>
          </p:nvSpPr>
          <p:spPr>
            <a:xfrm>
              <a:off x="5013228" y="3795414"/>
              <a:ext cx="1676400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PH"/>
            </a:p>
          </p:txBody>
        </p:sp>
        <p:sp>
          <p:nvSpPr>
            <p:cNvPr id="19" name="TextBox 26"/>
            <p:cNvSpPr txBox="1"/>
            <p:nvPr/>
          </p:nvSpPr>
          <p:spPr>
            <a:xfrm>
              <a:off x="5115702" y="4115703"/>
              <a:ext cx="1679766" cy="993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PH" sz="4000" dirty="0" smtClean="0">
                  <a:latin typeface="Cooper Black" pitchFamily="18" charset="0"/>
                </a:rPr>
                <a:t>5 B0ts</a:t>
              </a:r>
              <a:r>
                <a:rPr lang="en-PH" sz="4000" dirty="0" smtClean="0">
                  <a:latin typeface="Cooper Black" pitchFamily="18" charset="0"/>
                  <a:cs typeface="Aharoni" pitchFamily="2" charset="-79"/>
                </a:rPr>
                <a:t>.</a:t>
              </a:r>
            </a:p>
            <a:p>
              <a:pPr algn="ctr"/>
              <a:r>
                <a:rPr lang="en-PH" sz="4000" dirty="0" err="1">
                  <a:latin typeface="Cooper Black" pitchFamily="18" charset="0"/>
                  <a:cs typeface="Aharoni" pitchFamily="2" charset="-79"/>
                </a:rPr>
                <a:t>B</a:t>
              </a:r>
              <a:r>
                <a:rPr lang="en-PH" sz="4000" dirty="0" err="1" smtClean="0">
                  <a:latin typeface="Cooper Black" pitchFamily="18" charset="0"/>
                  <a:cs typeface="Aharoni" pitchFamily="2" charset="-79"/>
                </a:rPr>
                <a:t>uah</a:t>
              </a:r>
              <a:endParaRPr lang="en-PH" sz="4000" dirty="0" smtClean="0">
                <a:latin typeface="Cooper Black" pitchFamily="18" charset="0"/>
                <a:cs typeface="Aharoni" pitchFamily="2" charset="-79"/>
              </a:endParaRPr>
            </a:p>
            <a:p>
              <a:pPr algn="ctr"/>
              <a:endParaRPr lang="en-PH" sz="2000" dirty="0">
                <a:latin typeface="Berlin Sans FB" pitchFamily="34" charset="0"/>
                <a:cs typeface="Aharoni" pitchFamily="2" charset="-79"/>
              </a:endParaRPr>
            </a:p>
          </p:txBody>
        </p:sp>
      </p:grpSp>
      <p:grpSp>
        <p:nvGrpSpPr>
          <p:cNvPr id="20" name="Group 35"/>
          <p:cNvGrpSpPr/>
          <p:nvPr/>
        </p:nvGrpSpPr>
        <p:grpSpPr>
          <a:xfrm>
            <a:off x="1676400" y="0"/>
            <a:ext cx="1005403" cy="1676400"/>
            <a:chOff x="1983623" y="-1059060"/>
            <a:chExt cx="1196880" cy="1543790"/>
          </a:xfrm>
        </p:grpSpPr>
        <p:sp>
          <p:nvSpPr>
            <p:cNvPr id="21" name="Oval 20"/>
            <p:cNvSpPr/>
            <p:nvPr/>
          </p:nvSpPr>
          <p:spPr>
            <a:xfrm>
              <a:off x="1983623" y="-918715"/>
              <a:ext cx="1113285" cy="1113289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83623" y="-1059060"/>
              <a:ext cx="1196880" cy="1543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4</a:t>
              </a:r>
              <a:endParaRPr lang="en-PH" sz="9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9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7"/>
          <p:cNvSpPr txBox="1"/>
          <p:nvPr/>
        </p:nvSpPr>
        <p:spPr>
          <a:xfrm>
            <a:off x="2094454" y="0"/>
            <a:ext cx="3468146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Caiyun" panose="02010800040101010101" pitchFamily="2" charset="-122"/>
              <a:ea typeface="STCaiyun" panose="02010800040101010101" pitchFamily="2" charset="-122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0"/>
            <a:ext cx="895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b="1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6</a:t>
            </a:r>
            <a:endParaRPr lang="en-PH" sz="6600" b="1" dirty="0">
              <a:solidFill>
                <a:schemeClr val="bg1">
                  <a:lumMod val="9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5" name="Group 41"/>
          <p:cNvGrpSpPr/>
          <p:nvPr/>
        </p:nvGrpSpPr>
        <p:grpSpPr>
          <a:xfrm>
            <a:off x="1371601" y="0"/>
            <a:ext cx="1142999" cy="1295400"/>
            <a:chOff x="410854" y="1301818"/>
            <a:chExt cx="1328886" cy="1297495"/>
          </a:xfrm>
        </p:grpSpPr>
        <p:sp>
          <p:nvSpPr>
            <p:cNvPr id="6" name="Oval 5"/>
            <p:cNvSpPr/>
            <p:nvPr/>
          </p:nvSpPr>
          <p:spPr>
            <a:xfrm>
              <a:off x="523982" y="1301818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0854" y="1301818"/>
              <a:ext cx="1328886" cy="129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2" descr="F:\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6622" y="0"/>
            <a:ext cx="259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7" y="1295400"/>
            <a:ext cx="1084281" cy="10842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1" y="1168227"/>
            <a:ext cx="6476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Grab members are earnings because of the system they use. </a:t>
            </a:r>
          </a:p>
          <a:p>
            <a:r>
              <a:rPr lang="en-PH" dirty="0"/>
              <a:t> </a:t>
            </a:r>
            <a:r>
              <a:rPr lang="en-PH" dirty="0" smtClean="0"/>
              <a:t>         They ENROLL the members to use the Grab system. </a:t>
            </a:r>
          </a:p>
          <a:p>
            <a:r>
              <a:rPr lang="en-PH" dirty="0"/>
              <a:t> </a:t>
            </a:r>
            <a:r>
              <a:rPr lang="en-PH" dirty="0" smtClean="0"/>
              <a:t>     Benefits of members</a:t>
            </a:r>
          </a:p>
          <a:p>
            <a:pPr marL="342900" indent="-342900">
              <a:buAutoNum type="arabicPeriod"/>
            </a:pPr>
            <a:r>
              <a:rPr lang="en-PH" dirty="0" smtClean="0"/>
              <a:t>Sure customers </a:t>
            </a:r>
          </a:p>
          <a:p>
            <a:pPr marL="342900" indent="-342900">
              <a:buAutoNum type="arabicPeriod"/>
            </a:pPr>
            <a:r>
              <a:rPr lang="en-PH" dirty="0" smtClean="0"/>
              <a:t>Sure income Big income!!!</a:t>
            </a:r>
          </a:p>
          <a:p>
            <a:pPr marL="342900" indent="-342900">
              <a:buAutoNum type="arabicPeriod"/>
            </a:pPr>
            <a:r>
              <a:rPr lang="en-PH" dirty="0" err="1" smtClean="0"/>
              <a:t>Convinient</a:t>
            </a:r>
            <a:r>
              <a:rPr lang="en-PH" dirty="0" smtClean="0"/>
              <a:t> and Safe </a:t>
            </a:r>
          </a:p>
          <a:p>
            <a:pPr marL="342900" indent="-342900">
              <a:buAutoNum type="arabicPeriod"/>
            </a:pPr>
            <a:r>
              <a:rPr lang="en-PH" dirty="0" smtClean="0"/>
              <a:t>So </a:t>
            </a:r>
            <a:r>
              <a:rPr lang="en-PH" dirty="0" err="1" smtClean="0"/>
              <a:t>maraming</a:t>
            </a:r>
            <a:r>
              <a:rPr lang="en-PH" dirty="0" smtClean="0"/>
              <a:t> benefits </a:t>
            </a:r>
            <a:r>
              <a:rPr lang="en-PH" dirty="0" err="1" smtClean="0"/>
              <a:t>talaga</a:t>
            </a:r>
            <a:r>
              <a:rPr lang="en-PH" dirty="0" smtClean="0"/>
              <a:t>.</a:t>
            </a:r>
            <a:endParaRPr lang="en-PH" dirty="0"/>
          </a:p>
        </p:txBody>
      </p:sp>
      <p:sp>
        <p:nvSpPr>
          <p:cNvPr id="25" name="Tekstvak 7"/>
          <p:cNvSpPr txBox="1"/>
          <p:nvPr/>
        </p:nvSpPr>
        <p:spPr>
          <a:xfrm>
            <a:off x="70236" y="3184876"/>
            <a:ext cx="2043268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Caiyun" panose="02010800040101010101" pitchFamily="2" charset="-122"/>
              <a:ea typeface="STCaiyun" panose="02010800040101010101" pitchFamily="2" charset="-122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38020" y="3259783"/>
            <a:ext cx="57630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BMC TINDAHAN PARTNERS are earning because of the</a:t>
            </a:r>
          </a:p>
          <a:p>
            <a:r>
              <a:rPr lang="en-PH" dirty="0" smtClean="0"/>
              <a:t> BMC System. </a:t>
            </a:r>
          </a:p>
          <a:p>
            <a:r>
              <a:rPr lang="en-PH" dirty="0" smtClean="0"/>
              <a:t>TINDAHAN PARTNERS ARE ENROLLED TO USE THE SYSTEM</a:t>
            </a:r>
          </a:p>
          <a:p>
            <a:r>
              <a:rPr lang="en-PH" dirty="0" smtClean="0"/>
              <a:t>     Benefits of  TINDAHAN PARTNERS</a:t>
            </a:r>
          </a:p>
          <a:p>
            <a:pPr marL="342900" indent="-342900">
              <a:buAutoNum type="arabicPeriod"/>
            </a:pPr>
            <a:r>
              <a:rPr lang="en-PH" dirty="0" smtClean="0"/>
              <a:t>Sure  REGULAR CUSTOMER </a:t>
            </a:r>
          </a:p>
          <a:p>
            <a:pPr marL="342900" indent="-342900">
              <a:buAutoNum type="arabicPeriod"/>
            </a:pPr>
            <a:r>
              <a:rPr lang="en-PH" dirty="0" smtClean="0"/>
              <a:t>Sure income BIG </a:t>
            </a:r>
            <a:r>
              <a:rPr lang="en-PH" dirty="0" err="1" smtClean="0"/>
              <a:t>BIG</a:t>
            </a:r>
            <a:r>
              <a:rPr lang="en-PH" dirty="0" smtClean="0"/>
              <a:t> income too!!!</a:t>
            </a:r>
          </a:p>
          <a:p>
            <a:pPr marL="342900" indent="-342900">
              <a:buAutoNum type="arabicPeriod"/>
            </a:pPr>
            <a:r>
              <a:rPr lang="en-PH" dirty="0" smtClean="0"/>
              <a:t>A chance to become like small 7/11  or </a:t>
            </a:r>
            <a:r>
              <a:rPr lang="en-PH" dirty="0" err="1" smtClean="0"/>
              <a:t>Alfamart</a:t>
            </a:r>
            <a:r>
              <a:rPr lang="en-PH" dirty="0" smtClean="0"/>
              <a:t> but the</a:t>
            </a:r>
          </a:p>
          <a:p>
            <a:r>
              <a:rPr lang="en-PH" dirty="0"/>
              <a:t> </a:t>
            </a:r>
            <a:r>
              <a:rPr lang="en-PH" dirty="0" smtClean="0"/>
              <a:t>          price is lower.</a:t>
            </a:r>
          </a:p>
          <a:p>
            <a:endParaRPr lang="en-PH" dirty="0"/>
          </a:p>
        </p:txBody>
      </p:sp>
      <p:sp>
        <p:nvSpPr>
          <p:cNvPr id="14" name="Rectangle 13"/>
          <p:cNvSpPr/>
          <p:nvPr/>
        </p:nvSpPr>
        <p:spPr>
          <a:xfrm>
            <a:off x="4311031" y="1799169"/>
            <a:ext cx="36158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GRAB MEMBERS EARNED MORE</a:t>
            </a:r>
          </a:p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 BECAUSE OF THE SYSTEM</a:t>
            </a:r>
            <a:endParaRPr lang="en-US" sz="2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2195" y="5582171"/>
            <a:ext cx="72547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CUSTOMERS OR MEMBERS  MUST BUY ATLEAST A TOTAL </a:t>
            </a:r>
            <a:r>
              <a:rPr lang="en-PH" sz="2400" dirty="0" smtClean="0"/>
              <a:t>OF </a:t>
            </a:r>
            <a:r>
              <a:rPr lang="en-PH" sz="2400" dirty="0" smtClean="0">
                <a:solidFill>
                  <a:srgbClr val="FF0000"/>
                </a:solidFill>
              </a:rPr>
              <a:t>P2000.00</a:t>
            </a:r>
            <a:r>
              <a:rPr lang="en-PH" sz="2400" dirty="0" smtClean="0"/>
              <a:t> </a:t>
            </a:r>
            <a:r>
              <a:rPr lang="en-PH" dirty="0" smtClean="0"/>
              <a:t>WORTH OF PRODUCT  TO HAVE A BAYANIHAN ACCOUNT</a:t>
            </a:r>
          </a:p>
          <a:p>
            <a:r>
              <a:rPr lang="en-PH" sz="2400" b="1" dirty="0" smtClean="0">
                <a:solidFill>
                  <a:srgbClr val="FF0000"/>
                </a:solidFill>
              </a:rPr>
              <a:t>P2000.0</a:t>
            </a:r>
            <a:r>
              <a:rPr lang="en-PH" sz="2400" dirty="0"/>
              <a:t>0</a:t>
            </a:r>
            <a:r>
              <a:rPr lang="en-PH" sz="2400" dirty="0" smtClean="0"/>
              <a:t>= </a:t>
            </a:r>
            <a:r>
              <a:rPr lang="en-PH" sz="2400" dirty="0" smtClean="0">
                <a:solidFill>
                  <a:srgbClr val="FF0000"/>
                </a:solidFill>
              </a:rPr>
              <a:t>70</a:t>
            </a:r>
            <a:r>
              <a:rPr lang="en-PH" sz="2400" dirty="0" smtClean="0"/>
              <a:t> POINT VALUE OR </a:t>
            </a:r>
            <a:r>
              <a:rPr lang="en-PH" sz="2400" dirty="0" smtClean="0">
                <a:solidFill>
                  <a:srgbClr val="FF0000"/>
                </a:solidFill>
              </a:rPr>
              <a:t>ONE SLOT</a:t>
            </a:r>
            <a:endParaRPr lang="en-PH" sz="24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6494" y="5271656"/>
            <a:ext cx="23848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HOW DOES IT WORK</a:t>
            </a:r>
            <a:endParaRPr lang="en-US" sz="20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680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25 C -0.01302 0.00417 -0.05833 -0.01597 -0.07396 -0.01597 C -0.17396 -0.01597 -0.27691 0.30579 -0.27691 0.62778 C -0.27691 0.46551 -0.3283 0.30579 -0.37708 0.30579 C -0.42847 0.30579 -0.47708 0.46783 -0.47708 0.62778 C -0.47708 0.54769 -0.50278 0.46551 -0.52865 0.46551 C -0.55434 0.46551 -0.58003 0.54537 -0.58003 0.62778 C -0.58003 0.58658 -0.59288 0.54769 -0.60573 0.54769 C -0.61858 0.54769 -0.63142 0.58889 -0.63142 0.62778 C -0.63142 0.60672 -0.63819 0.58658 -0.64427 0.58658 C -0.64774 0.58658 -0.65729 0.60741 -0.65729 0.62778 C -0.65729 0.6176 -0.66059 0.60672 -0.66389 0.60672 C -0.66389 0.6044 -0.67066 0.6169 -0.67066 0.62778 C -0.67066 0.62223 -0.67066 0.6176 -0.67396 0.6176 C -0.67396 0.61991 -0.67743 0.62292 -0.67743 0.62778 C -0.67743 0.62524 -0.67743 0.62223 -0.67743 0.61991 C -0.68073 0.61991 -0.68073 0.62223 -0.68073 0.62524 C -0.68403 0.62524 -0.68403 0.62292 -0.68403 0.61991 C -0.68733 0.61991 -0.68733 0.62223 -0.68733 0.62524 " pathEditMode="relative" rAng="0" ptsTypes="AAAAAAAAAAAAAAAAA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75" y="2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25" grpId="1" animBg="1"/>
      <p:bldP spid="26" grpId="0"/>
      <p:bldP spid="14" grpId="0"/>
      <p:bldP spid="4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57200" y="0"/>
            <a:ext cx="8229600" cy="6553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sp>
        <p:nvSpPr>
          <p:cNvPr id="8" name="Tekstvak 7"/>
          <p:cNvSpPr txBox="1"/>
          <p:nvPr/>
        </p:nvSpPr>
        <p:spPr>
          <a:xfrm>
            <a:off x="2590800" y="381001"/>
            <a:ext cx="5943600" cy="923330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40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Group </a:t>
            </a:r>
            <a:r>
              <a:rPr lang="en-PH" sz="4000" dirty="0" err="1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Unilevel</a:t>
            </a:r>
            <a:r>
              <a:rPr lang="en-PH" sz="40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Earnings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5936" y="526997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963651"/>
              </p:ext>
            </p:extLst>
          </p:nvPr>
        </p:nvGraphicFramePr>
        <p:xfrm>
          <a:off x="457200" y="1600200"/>
          <a:ext cx="8153400" cy="5144559"/>
        </p:xfrm>
        <a:graphic>
          <a:graphicData uri="http://schemas.openxmlformats.org/drawingml/2006/table">
            <a:tbl>
              <a:tblPr/>
              <a:tblGrid>
                <a:gridCol w="1264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3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59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9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Level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Referrals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UNILEVEL Points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Overriding Com%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Gross </a:t>
                      </a:r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Earnings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L1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500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50.00 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L2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2500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250.00 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L3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125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12500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1250.00 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L4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62500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6250.00 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L5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3125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312500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31250.00 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L6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15625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1562500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</a:t>
                      </a:r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156250.00 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L7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78125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7812500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781250.00 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L8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390625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39062500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3906250.00 </a:t>
                      </a:r>
                      <a:endParaRPr lang="en-US" sz="2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/>
                        </a:rPr>
                        <a:t>------------------- P4,882,800  </a:t>
                      </a:r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2547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69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4" name="Picture 2" descr="E:\logo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  <p:grpSp>
        <p:nvGrpSpPr>
          <p:cNvPr id="15" name="Group 38"/>
          <p:cNvGrpSpPr/>
          <p:nvPr/>
        </p:nvGrpSpPr>
        <p:grpSpPr>
          <a:xfrm>
            <a:off x="1600200" y="0"/>
            <a:ext cx="1066799" cy="1569660"/>
            <a:chOff x="508692" y="1260994"/>
            <a:chExt cx="1400398" cy="1462533"/>
          </a:xfrm>
        </p:grpSpPr>
        <p:sp>
          <p:nvSpPr>
            <p:cNvPr id="16" name="Oval 15"/>
            <p:cNvSpPr/>
            <p:nvPr/>
          </p:nvSpPr>
          <p:spPr>
            <a:xfrm>
              <a:off x="782366" y="1536779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8692" y="1260994"/>
              <a:ext cx="1319803" cy="1462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5</a:t>
              </a:r>
              <a:endParaRPr lang="en-PH" sz="9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 b="1340"/>
          <a:stretch>
            <a:fillRect/>
          </a:stretch>
        </p:blipFill>
        <p:spPr bwMode="auto">
          <a:xfrm rot="16200000">
            <a:off x="-1681368" y="1681368"/>
            <a:ext cx="2219736" cy="11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kstvak 7"/>
          <p:cNvSpPr txBox="1"/>
          <p:nvPr/>
        </p:nvSpPr>
        <p:spPr>
          <a:xfrm>
            <a:off x="2094454" y="60067"/>
            <a:ext cx="3429000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41"/>
          <p:cNvGrpSpPr/>
          <p:nvPr/>
        </p:nvGrpSpPr>
        <p:grpSpPr>
          <a:xfrm>
            <a:off x="1447800" y="0"/>
            <a:ext cx="818883" cy="1151970"/>
            <a:chOff x="523982" y="1301818"/>
            <a:chExt cx="1215756" cy="1348990"/>
          </a:xfrm>
        </p:grpSpPr>
        <p:sp>
          <p:nvSpPr>
            <p:cNvPr id="8" name="Oval 7"/>
            <p:cNvSpPr/>
            <p:nvPr/>
          </p:nvSpPr>
          <p:spPr>
            <a:xfrm>
              <a:off x="523982" y="1301818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3982" y="1301818"/>
              <a:ext cx="1215756" cy="1348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9200" y="1219200"/>
            <a:ext cx="334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BENEFITS A MEMBER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228600" y="3200400"/>
            <a:ext cx="4648200" cy="335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85" y="1733430"/>
            <a:ext cx="5435573" cy="95410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EARN P 50 FOR EVERY REFERRAL</a:t>
            </a:r>
          </a:p>
          <a:p>
            <a:r>
              <a:rPr lang="en-US" sz="2800" dirty="0" smtClean="0"/>
              <a:t>CHANCE TO EARN UP TO 4.8M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76800" y="3581400"/>
            <a:ext cx="396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5X10          =  50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25X10        = 250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125X10      = 1250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625X10      = 6250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3125X10     = 31250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15625X10   = 156250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78125X10   = 781250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390625X10 = 3906250</a:t>
            </a:r>
            <a:endParaRPr lang="en-US" sz="2400" dirty="0"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8600" y="6172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8600" y="5791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600" y="5410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2400" y="4648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2400" y="5029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8600" y="43434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</a:t>
            </a:r>
            <a:r>
              <a:rPr lang="en-US" sz="20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</a:t>
            </a: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8600" y="39624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8600" y="35814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2400" y="3200400"/>
            <a:ext cx="46482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 O</a:t>
            </a:r>
            <a:endParaRPr lang="en-US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2171700" y="4914900"/>
            <a:ext cx="19812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838200" y="4876800"/>
            <a:ext cx="1905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143000" y="6553200"/>
            <a:ext cx="2819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96001" y="381000"/>
            <a:ext cx="251459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NATIONWIDE COVERAGE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86400" y="838200"/>
            <a:ext cx="140089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DAVAO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086600" y="838200"/>
            <a:ext cx="110158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CEBU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62600" y="1295400"/>
            <a:ext cx="1625574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GENSAN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086600" y="1295400"/>
            <a:ext cx="12890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ILOILO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638800" y="1752600"/>
            <a:ext cx="15937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MANILA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239000" y="1752600"/>
            <a:ext cx="1208793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NAGA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62600" y="2209800"/>
            <a:ext cx="1353256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LUZON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934200" y="2286000"/>
            <a:ext cx="17526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VISAYAS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19800" y="2819400"/>
            <a:ext cx="2211632" cy="584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MINDANAO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71601" y="2895600"/>
            <a:ext cx="21336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BAYANIHAN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m_prime_logo_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524000"/>
            <a:ext cx="1296144" cy="1815796"/>
          </a:xfrm>
          <a:prstGeom prst="rect">
            <a:avLst/>
          </a:prstGeom>
        </p:spPr>
      </p:pic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57200" y="0"/>
            <a:ext cx="8382000" cy="6553200"/>
          </a:xfrm>
          <a:prstGeom prst="rect">
            <a:avLst/>
          </a:prstGeom>
          <a:noFill/>
        </p:spPr>
      </p:pic>
      <p:pic>
        <p:nvPicPr>
          <p:cNvPr id="5" name="Picture 2" descr="F:\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1447800"/>
          </a:xfrm>
          <a:prstGeom prst="rect">
            <a:avLst/>
          </a:prstGeom>
          <a:noFill/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7" name="Picture 2" descr="F:\logo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371600" y="1772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-300" dirty="0" smtClean="0">
                <a:ln w="11430"/>
                <a:solidFill>
                  <a:srgbClr val="008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  <a:cs typeface="Arial" pitchFamily="34" charset="0"/>
              </a:rPr>
              <a:t>Simple Concept of Network Marketing</a:t>
            </a:r>
            <a:endParaRPr lang="en-US" sz="3200" b="1" spc="-300" dirty="0">
              <a:ln w="11430"/>
              <a:solidFill>
                <a:srgbClr val="008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9" name="Picture 8" descr="henry sy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4748" b="16105"/>
          <a:stretch/>
        </p:blipFill>
        <p:spPr>
          <a:xfrm>
            <a:off x="6705600" y="1691734"/>
            <a:ext cx="838200" cy="1127666"/>
          </a:xfrm>
          <a:prstGeom prst="ellipse">
            <a:avLst/>
          </a:prstGeom>
        </p:spPr>
      </p:pic>
      <p:pic>
        <p:nvPicPr>
          <p:cNvPr id="10" name="Picture 9" descr="henry3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447800"/>
            <a:ext cx="4343400" cy="3314989"/>
          </a:xfrm>
          <a:prstGeom prst="rect">
            <a:avLst/>
          </a:prstGeom>
        </p:spPr>
      </p:pic>
      <p:pic>
        <p:nvPicPr>
          <p:cNvPr id="11" name="Picture 10" descr="forbes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953000"/>
            <a:ext cx="1080120" cy="1211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50292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Net Worth $3 Billion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0" y="54864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P150,000,000,000</a:t>
            </a:r>
            <a:endParaRPr lang="en-US" sz="32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16" name="Picture 15" descr="SM_Logo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r="5587"/>
          <a:stretch/>
        </p:blipFill>
        <p:spPr>
          <a:xfrm>
            <a:off x="5410200" y="2819400"/>
            <a:ext cx="792087" cy="1060480"/>
          </a:xfrm>
          <a:prstGeom prst="ellipse">
            <a:avLst/>
          </a:prstGeom>
        </p:spPr>
      </p:pic>
      <p:pic>
        <p:nvPicPr>
          <p:cNvPr id="17" name="Picture 16" descr="SM_Logo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r="5587"/>
          <a:stretch/>
        </p:blipFill>
        <p:spPr>
          <a:xfrm>
            <a:off x="4953000" y="3962400"/>
            <a:ext cx="441878" cy="591605"/>
          </a:xfrm>
          <a:prstGeom prst="ellipse">
            <a:avLst/>
          </a:prstGeom>
        </p:spPr>
      </p:pic>
      <p:pic>
        <p:nvPicPr>
          <p:cNvPr id="18" name="Picture 17" descr="SM_Logo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r="5587"/>
          <a:stretch/>
        </p:blipFill>
        <p:spPr>
          <a:xfrm>
            <a:off x="5501722" y="3962400"/>
            <a:ext cx="441878" cy="591605"/>
          </a:xfrm>
          <a:prstGeom prst="ellipse">
            <a:avLst/>
          </a:prstGeom>
        </p:spPr>
      </p:pic>
      <p:pic>
        <p:nvPicPr>
          <p:cNvPr id="19" name="Picture 18" descr="SM_Logo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r="5587"/>
          <a:stretch/>
        </p:blipFill>
        <p:spPr>
          <a:xfrm>
            <a:off x="6096000" y="3980395"/>
            <a:ext cx="441878" cy="591605"/>
          </a:xfrm>
          <a:prstGeom prst="ellipse">
            <a:avLst/>
          </a:prstGeom>
        </p:spPr>
      </p:pic>
      <p:pic>
        <p:nvPicPr>
          <p:cNvPr id="20" name="Picture 19" descr="Mcdonalds-90s-logo.svg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957531"/>
            <a:ext cx="447892" cy="452669"/>
          </a:xfrm>
          <a:prstGeom prst="rect">
            <a:avLst/>
          </a:prstGeom>
        </p:spPr>
      </p:pic>
      <p:pic>
        <p:nvPicPr>
          <p:cNvPr id="21" name="Picture 20" descr="ricky reyes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5641" r="60639" b="8392"/>
          <a:stretch/>
        </p:blipFill>
        <p:spPr>
          <a:xfrm>
            <a:off x="5220072" y="4876800"/>
            <a:ext cx="806672" cy="639823"/>
          </a:xfrm>
          <a:prstGeom prst="ellipse">
            <a:avLst/>
          </a:prstGeom>
        </p:spPr>
      </p:pic>
      <p:pic>
        <p:nvPicPr>
          <p:cNvPr id="22" name="Picture 21" descr="BENCH-LOGO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105879"/>
            <a:ext cx="648072" cy="228121"/>
          </a:xfrm>
          <a:prstGeom prst="rect">
            <a:avLst/>
          </a:prstGeom>
        </p:spPr>
      </p:pic>
      <p:pic>
        <p:nvPicPr>
          <p:cNvPr id="23" name="Picture 22" descr="nike-swoosh-logo-png-the-top-10-most-popular-shoe-brands-everyone-is-wearing-top-10-rate-pict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48" y="5029200"/>
            <a:ext cx="539552" cy="387128"/>
          </a:xfrm>
          <a:prstGeom prst="rect">
            <a:avLst/>
          </a:prstGeom>
        </p:spPr>
      </p:pic>
      <p:pic>
        <p:nvPicPr>
          <p:cNvPr id="26" name="Picture 25" descr="smc-logo-big-e0e2264e97c3295cc870bada271644557c8ba8cd18fa19c4a556d04cdf916322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19200"/>
            <a:ext cx="1008112" cy="1344149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6172200" y="2435357"/>
            <a:ext cx="360040" cy="384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668344" y="1988840"/>
            <a:ext cx="432048" cy="96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696200" y="2819400"/>
            <a:ext cx="504056" cy="768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629400" y="838200"/>
            <a:ext cx="1120552" cy="5745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MORE…</a:t>
            </a:r>
            <a:endParaRPr lang="en-US" sz="800" b="1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020272" y="1220755"/>
            <a:ext cx="0" cy="384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bdo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34568" r="24402" b="30700"/>
          <a:stretch/>
        </p:blipFill>
        <p:spPr>
          <a:xfrm>
            <a:off x="7668345" y="3641549"/>
            <a:ext cx="1070851" cy="747559"/>
          </a:xfrm>
          <a:prstGeom prst="rect">
            <a:avLst/>
          </a:prstGeom>
        </p:spPr>
      </p:pic>
      <p:pic>
        <p:nvPicPr>
          <p:cNvPr id="34" name="Picture 33" descr="bdo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34568" r="24402" b="30700"/>
          <a:stretch/>
        </p:blipFill>
        <p:spPr>
          <a:xfrm>
            <a:off x="7380312" y="4485118"/>
            <a:ext cx="495672" cy="346028"/>
          </a:xfrm>
          <a:prstGeom prst="rect">
            <a:avLst/>
          </a:prstGeom>
        </p:spPr>
      </p:pic>
      <p:pic>
        <p:nvPicPr>
          <p:cNvPr id="35" name="Picture 34" descr="bdo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34568" r="24402" b="30700"/>
          <a:stretch/>
        </p:blipFill>
        <p:spPr>
          <a:xfrm>
            <a:off x="7956376" y="4485118"/>
            <a:ext cx="495672" cy="346028"/>
          </a:xfrm>
          <a:prstGeom prst="rect">
            <a:avLst/>
          </a:prstGeom>
        </p:spPr>
      </p:pic>
      <p:pic>
        <p:nvPicPr>
          <p:cNvPr id="36" name="Picture 35" descr="bdo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34568" r="24402" b="30700"/>
          <a:stretch/>
        </p:blipFill>
        <p:spPr>
          <a:xfrm>
            <a:off x="8532440" y="4485118"/>
            <a:ext cx="495672" cy="34602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380312" y="4952781"/>
            <a:ext cx="16561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</a:rPr>
              <a:t>Customers</a:t>
            </a:r>
          </a:p>
          <a:p>
            <a:pPr algn="ctr"/>
            <a:r>
              <a:rPr lang="en-US" sz="900" b="1" dirty="0" smtClean="0">
                <a:solidFill>
                  <a:schemeClr val="bg1"/>
                </a:solidFill>
              </a:rPr>
              <a:t>Deposits/Loans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39" name="Trapezoid 38"/>
          <p:cNvSpPr/>
          <p:nvPr/>
        </p:nvSpPr>
        <p:spPr>
          <a:xfrm>
            <a:off x="8153400" y="1295400"/>
            <a:ext cx="838200" cy="1219200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153400" y="1676400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SMC</a:t>
            </a:r>
          </a:p>
          <a:p>
            <a:pPr algn="ctr"/>
            <a:r>
              <a:rPr lang="en-US" sz="1400" dirty="0" smtClean="0"/>
              <a:t>CONDOS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5867400" y="1892829"/>
            <a:ext cx="648072" cy="96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E:\logo (1)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31" grpId="0" animBg="1"/>
      <p:bldP spid="37" grpId="0" animBg="1"/>
      <p:bldP spid="39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57200" y="0"/>
            <a:ext cx="8229600" cy="6553200"/>
          </a:xfrm>
          <a:prstGeom prst="rect">
            <a:avLst/>
          </a:prstGeom>
          <a:noFill/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882941"/>
              </p:ext>
            </p:extLst>
          </p:nvPr>
        </p:nvGraphicFramePr>
        <p:xfrm>
          <a:off x="1295400" y="1447802"/>
          <a:ext cx="6629400" cy="421463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7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824">
                <a:tc>
                  <a:txBody>
                    <a:bodyPr/>
                    <a:lstStyle/>
                    <a:p>
                      <a:pPr algn="r"/>
                      <a:r>
                        <a:rPr lang="en-PH" sz="2400" dirty="0" smtClean="0"/>
                        <a:t>LEFT</a:t>
                      </a:r>
                      <a:endParaRPr lang="en-PH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PH" sz="2400" dirty="0" smtClean="0"/>
                        <a:t>RIGHT</a:t>
                      </a:r>
                      <a:endParaRPr lang="en-PH" sz="24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PH" sz="2400" dirty="0" smtClean="0"/>
                        <a:t>INCOME</a:t>
                      </a:r>
                      <a:endParaRPr lang="en-PH" sz="24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364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364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364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364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364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364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627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8800" y="2057400"/>
            <a:ext cx="60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 smtClean="0"/>
              <a:t>MONDAY                       1                                     1                      P200.00</a:t>
            </a:r>
            <a:endParaRPr lang="en-PH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259080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 smtClean="0"/>
              <a:t>TUESDAY                        3                                    </a:t>
            </a:r>
            <a:r>
              <a:rPr lang="en-PH" sz="1600" dirty="0"/>
              <a:t>3</a:t>
            </a:r>
            <a:r>
              <a:rPr lang="en-PH" sz="1600" dirty="0" smtClean="0"/>
              <a:t>                        600.00</a:t>
            </a:r>
            <a:endParaRPr lang="en-PH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3124200"/>
            <a:ext cx="5619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/>
              <a:t>WEDNESDAY                 6                                    6                      1,200.00</a:t>
            </a:r>
            <a:endParaRPr lang="en-PH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828800" y="3657600"/>
            <a:ext cx="563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/>
              <a:t>THURSDAY                    8                                    8                       1,600.00</a:t>
            </a:r>
            <a:endParaRPr lang="en-PH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4191000"/>
            <a:ext cx="5733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/>
              <a:t>FRIDAY                          4                                    4                           800.00</a:t>
            </a:r>
            <a:endParaRPr lang="en-PH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4724400"/>
            <a:ext cx="570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/>
              <a:t>SATURDAY                    5                                    5                        1,000.00</a:t>
            </a:r>
            <a:endParaRPr lang="en-PH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8400" y="166423"/>
            <a:ext cx="889248" cy="12813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0311" y="5257800"/>
            <a:ext cx="561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 smtClean="0"/>
              <a:t>SUNDAY                       8                                    8                        1,600.00</a:t>
            </a:r>
            <a:endParaRPr lang="en-PH" sz="1600" dirty="0"/>
          </a:p>
        </p:txBody>
      </p:sp>
      <p:grpSp>
        <p:nvGrpSpPr>
          <p:cNvPr id="13" name="Group 33"/>
          <p:cNvGrpSpPr/>
          <p:nvPr/>
        </p:nvGrpSpPr>
        <p:grpSpPr>
          <a:xfrm>
            <a:off x="4267200" y="42373"/>
            <a:ext cx="1914154" cy="1634027"/>
            <a:chOff x="5013228" y="3795414"/>
            <a:chExt cx="1676400" cy="1252954"/>
          </a:xfrm>
        </p:grpSpPr>
        <p:sp>
          <p:nvSpPr>
            <p:cNvPr id="14" name="Explosion 1 13"/>
            <p:cNvSpPr/>
            <p:nvPr/>
          </p:nvSpPr>
          <p:spPr>
            <a:xfrm>
              <a:off x="5013228" y="3795414"/>
              <a:ext cx="1676400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3434" y="4205480"/>
              <a:ext cx="1204825" cy="351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2800" dirty="0" smtClean="0"/>
                <a:t>P698.00</a:t>
              </a:r>
              <a:endParaRPr lang="en-PH" sz="28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47800" y="14478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 smtClean="0">
                <a:solidFill>
                  <a:schemeClr val="accent1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WEEK ONE</a:t>
            </a:r>
            <a:endParaRPr lang="en-PH" sz="2800" dirty="0">
              <a:solidFill>
                <a:schemeClr val="accent1">
                  <a:lumMod val="5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0" name="Picture 2" descr="F:\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248400" y="5334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“ONE TIME ENTRY”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28800" y="9906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15000" y="5562600"/>
            <a:ext cx="30480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2">
                    <a:lumMod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TOTAL</a:t>
            </a:r>
            <a:r>
              <a:rPr lang="en-US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36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C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P7,000</a:t>
            </a:r>
            <a:endParaRPr lang="en-US" sz="36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C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4" name="Group 33"/>
          <p:cNvGrpSpPr/>
          <p:nvPr/>
        </p:nvGrpSpPr>
        <p:grpSpPr>
          <a:xfrm>
            <a:off x="1066799" y="4419600"/>
            <a:ext cx="4648201" cy="2286000"/>
            <a:chOff x="5013227" y="3795414"/>
            <a:chExt cx="2869493" cy="1252954"/>
          </a:xfrm>
        </p:grpSpPr>
        <p:sp>
          <p:nvSpPr>
            <p:cNvPr id="25" name="Explosion 1 24"/>
            <p:cNvSpPr/>
            <p:nvPr/>
          </p:nvSpPr>
          <p:spPr>
            <a:xfrm>
              <a:off x="5013227" y="3795414"/>
              <a:ext cx="2869493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71652" y="4219989"/>
              <a:ext cx="2134740" cy="354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600" b="1" dirty="0" smtClean="0">
                  <a:latin typeface="Berlin Sans FB Demi" pitchFamily="34" charset="0"/>
                </a:rPr>
                <a:t>1 WEEK LANG!!!</a:t>
              </a:r>
              <a:endParaRPr lang="en-PH" sz="3600" b="1" dirty="0">
                <a:latin typeface="Berlin Sans FB Demi" pitchFamily="34" charset="0"/>
              </a:endParaRPr>
            </a:p>
          </p:txBody>
        </p:sp>
      </p:grpSp>
      <p:pic>
        <p:nvPicPr>
          <p:cNvPr id="27" name="Picture 2" descr="E:\logo (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2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533400" y="0"/>
            <a:ext cx="8229600" cy="6553200"/>
          </a:xfrm>
          <a:prstGeom prst="rect">
            <a:avLst/>
          </a:prstGeom>
          <a:noFill/>
        </p:spPr>
      </p:pic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524000" y="304800"/>
            <a:ext cx="6705600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PH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gerian" pitchFamily="82" charset="0"/>
              </a:rPr>
              <a:t>“The Power of Multiple Accounts”</a:t>
            </a:r>
            <a:endParaRPr lang="en-PH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599" y="1006090"/>
            <a:ext cx="1043289" cy="112750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rot="10800000" flipV="1">
            <a:off x="3657601" y="1676401"/>
            <a:ext cx="408740" cy="3047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105400" y="1752600"/>
            <a:ext cx="3810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2566883" y="2490683"/>
            <a:ext cx="412583" cy="3972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6248399" y="2590801"/>
            <a:ext cx="381002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0" t="20345" r="25150" b="23540"/>
          <a:stretch/>
        </p:blipFill>
        <p:spPr>
          <a:xfrm>
            <a:off x="2971800" y="1905000"/>
            <a:ext cx="762000" cy="10772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6" t="10931" r="47200" b="44535"/>
          <a:stretch/>
        </p:blipFill>
        <p:spPr>
          <a:xfrm>
            <a:off x="5257800" y="1981200"/>
            <a:ext cx="915280" cy="11677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1" t="5170" r="30856" b="48968"/>
          <a:stretch/>
        </p:blipFill>
        <p:spPr>
          <a:xfrm>
            <a:off x="6324600" y="2819400"/>
            <a:ext cx="959223" cy="1219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0" t="20345" r="25150" b="23540"/>
          <a:stretch/>
        </p:blipFill>
        <p:spPr>
          <a:xfrm>
            <a:off x="3810000" y="3124200"/>
            <a:ext cx="609600" cy="8347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6" t="10931" r="47200" b="44535"/>
          <a:stretch/>
        </p:blipFill>
        <p:spPr>
          <a:xfrm>
            <a:off x="4572000" y="3276600"/>
            <a:ext cx="656982" cy="838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0" name="Straight Arrow Connector 19"/>
          <p:cNvCxnSpPr/>
          <p:nvPr/>
        </p:nvCxnSpPr>
        <p:spPr>
          <a:xfrm rot="16200000" flipH="1">
            <a:off x="3619499" y="2705100"/>
            <a:ext cx="457201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4991100" y="3009900"/>
            <a:ext cx="381000" cy="152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600200" y="5257800"/>
            <a:ext cx="62484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Same Time and same Effort..!</a:t>
            </a:r>
            <a:endParaRPr lang="en-US" sz="36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4419600"/>
            <a:ext cx="679364" cy="7342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3901691"/>
            <a:ext cx="620240" cy="6703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0800" y="3901691"/>
            <a:ext cx="620240" cy="67030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000" y="4206491"/>
            <a:ext cx="620240" cy="6703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5029200"/>
            <a:ext cx="620240" cy="67030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5960" y="4419600"/>
            <a:ext cx="620240" cy="670309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rot="5400000">
            <a:off x="1660610" y="3597190"/>
            <a:ext cx="412579" cy="2285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1018293" y="4696707"/>
            <a:ext cx="472693" cy="223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3551425" y="3916175"/>
            <a:ext cx="380999" cy="1686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6200000" flipH="1">
            <a:off x="2400300" y="3695700"/>
            <a:ext cx="457201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6200000" flipH="1">
            <a:off x="7048499" y="4000501"/>
            <a:ext cx="457201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6200000" flipH="1">
            <a:off x="5105400" y="4038601"/>
            <a:ext cx="533402" cy="228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E:\logo (1)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600" y="2819400"/>
            <a:ext cx="620240" cy="670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533400" y="0"/>
            <a:ext cx="8229600" cy="65532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295400"/>
            <a:ext cx="3733800" cy="198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TOTAL OF</a:t>
            </a:r>
          </a:p>
          <a:p>
            <a:pPr algn="ctr">
              <a:buNone/>
            </a:pPr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P11,200/DAY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304800"/>
            <a:ext cx="6629400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PH" sz="28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lgerian" pitchFamily="82" charset="0"/>
                <a:ea typeface="+mn-ea"/>
                <a:cs typeface="+mn-cs"/>
              </a:rPr>
              <a:t>“The Power of Multiple Accounts”</a:t>
            </a:r>
            <a:endParaRPr kumimoji="0" lang="en-PH" sz="28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Algerian" pitchFamily="82" charset="0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2743200" y="2057400"/>
            <a:ext cx="40649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4000500" y="2095500"/>
            <a:ext cx="3810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524000" y="2971800"/>
            <a:ext cx="304799" cy="411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590800" y="3048000"/>
            <a:ext cx="288820" cy="501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4724400" y="3200400"/>
            <a:ext cx="53340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3733800" y="3352800"/>
            <a:ext cx="45720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343400"/>
            <a:ext cx="493557" cy="533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4108" y="4343400"/>
            <a:ext cx="462892" cy="5002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5443" y="4267200"/>
            <a:ext cx="493557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4343400"/>
            <a:ext cx="466725" cy="533400"/>
          </a:xfrm>
          <a:prstGeom prst="rect">
            <a:avLst/>
          </a:prstGeom>
        </p:spPr>
      </p:pic>
      <p:pic>
        <p:nvPicPr>
          <p:cNvPr id="22" name="Picture 21" descr="Untitle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1143000"/>
            <a:ext cx="1143000" cy="1143000"/>
          </a:xfrm>
          <a:prstGeom prst="rect">
            <a:avLst/>
          </a:prstGeom>
        </p:spPr>
      </p:pic>
      <p:pic>
        <p:nvPicPr>
          <p:cNvPr id="23" name="Picture 22" descr="Untitle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200" y="2438400"/>
            <a:ext cx="1066800" cy="853440"/>
          </a:xfrm>
          <a:prstGeom prst="rect">
            <a:avLst/>
          </a:prstGeom>
        </p:spPr>
      </p:pic>
      <p:pic>
        <p:nvPicPr>
          <p:cNvPr id="24" name="Picture 23" descr="Untitle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8800" y="2362200"/>
            <a:ext cx="1066800" cy="800100"/>
          </a:xfrm>
          <a:prstGeom prst="rect">
            <a:avLst/>
          </a:prstGeom>
        </p:spPr>
      </p:pic>
      <p:pic>
        <p:nvPicPr>
          <p:cNvPr id="25" name="Picture 24" descr="Untitle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600" y="3505200"/>
            <a:ext cx="914400" cy="800100"/>
          </a:xfrm>
          <a:prstGeom prst="rect">
            <a:avLst/>
          </a:prstGeom>
        </p:spPr>
      </p:pic>
      <p:pic>
        <p:nvPicPr>
          <p:cNvPr id="26" name="Picture 25" descr="Untitle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3566160"/>
            <a:ext cx="838200" cy="853440"/>
          </a:xfrm>
          <a:prstGeom prst="rect">
            <a:avLst/>
          </a:prstGeom>
        </p:spPr>
      </p:pic>
      <p:pic>
        <p:nvPicPr>
          <p:cNvPr id="27" name="Picture 26" descr="Untitle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9000" y="3581400"/>
            <a:ext cx="804203" cy="853440"/>
          </a:xfrm>
          <a:prstGeom prst="rect">
            <a:avLst/>
          </a:prstGeom>
        </p:spPr>
      </p:pic>
      <p:pic>
        <p:nvPicPr>
          <p:cNvPr id="28" name="Picture 27" descr="Untitle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3581400"/>
            <a:ext cx="914400" cy="762000"/>
          </a:xfrm>
          <a:prstGeom prst="rect">
            <a:avLst/>
          </a:prstGeom>
        </p:spPr>
      </p:pic>
      <p:grpSp>
        <p:nvGrpSpPr>
          <p:cNvPr id="29" name="Group 58"/>
          <p:cNvGrpSpPr/>
          <p:nvPr/>
        </p:nvGrpSpPr>
        <p:grpSpPr>
          <a:xfrm>
            <a:off x="914400" y="1981200"/>
            <a:ext cx="1295400" cy="914400"/>
            <a:chOff x="5802257" y="2486730"/>
            <a:chExt cx="1955891" cy="1252954"/>
          </a:xfrm>
        </p:grpSpPr>
        <p:sp>
          <p:nvSpPr>
            <p:cNvPr id="30" name="Explosion 1 29"/>
            <p:cNvSpPr/>
            <p:nvPr/>
          </p:nvSpPr>
          <p:spPr>
            <a:xfrm>
              <a:off x="5802257" y="2486730"/>
              <a:ext cx="1955891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17309" y="2895983"/>
              <a:ext cx="1576508" cy="42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dirty="0" smtClean="0"/>
                <a:t>P1,600/DAY</a:t>
              </a:r>
              <a:endParaRPr lang="en-PH" sz="1400" dirty="0"/>
            </a:p>
          </p:txBody>
        </p:sp>
      </p:grpSp>
      <p:grpSp>
        <p:nvGrpSpPr>
          <p:cNvPr id="32" name="Group 58"/>
          <p:cNvGrpSpPr/>
          <p:nvPr/>
        </p:nvGrpSpPr>
        <p:grpSpPr>
          <a:xfrm>
            <a:off x="1752600" y="3200400"/>
            <a:ext cx="1156608" cy="914400"/>
            <a:chOff x="5802259" y="2486730"/>
            <a:chExt cx="1282323" cy="991119"/>
          </a:xfrm>
        </p:grpSpPr>
        <p:sp>
          <p:nvSpPr>
            <p:cNvPr id="33" name="Explosion 1 32"/>
            <p:cNvSpPr/>
            <p:nvPr/>
          </p:nvSpPr>
          <p:spPr>
            <a:xfrm>
              <a:off x="5802259" y="2486730"/>
              <a:ext cx="1282323" cy="991119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04669" y="2813876"/>
              <a:ext cx="1157622" cy="333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dirty="0" smtClean="0"/>
                <a:t>P1,600/DAY</a:t>
              </a:r>
              <a:endParaRPr lang="en-PH" dirty="0"/>
            </a:p>
          </p:txBody>
        </p:sp>
      </p:grpSp>
      <p:grpSp>
        <p:nvGrpSpPr>
          <p:cNvPr id="35" name="Group 58"/>
          <p:cNvGrpSpPr/>
          <p:nvPr/>
        </p:nvGrpSpPr>
        <p:grpSpPr>
          <a:xfrm>
            <a:off x="152400" y="3124200"/>
            <a:ext cx="1447800" cy="914400"/>
            <a:chOff x="2868422" y="-1689784"/>
            <a:chExt cx="2933838" cy="1252954"/>
          </a:xfrm>
        </p:grpSpPr>
        <p:sp>
          <p:nvSpPr>
            <p:cNvPr id="36" name="Explosion 1 35"/>
            <p:cNvSpPr/>
            <p:nvPr/>
          </p:nvSpPr>
          <p:spPr>
            <a:xfrm>
              <a:off x="2868422" y="-1689784"/>
              <a:ext cx="2347070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68422" y="-1331797"/>
              <a:ext cx="2933838" cy="421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400" dirty="0" smtClean="0"/>
                <a:t>P1,600/DAY</a:t>
              </a:r>
              <a:endParaRPr lang="en-PH" sz="1400" dirty="0"/>
            </a:p>
          </p:txBody>
        </p:sp>
      </p:grpSp>
      <p:grpSp>
        <p:nvGrpSpPr>
          <p:cNvPr id="38" name="Group 58"/>
          <p:cNvGrpSpPr/>
          <p:nvPr/>
        </p:nvGrpSpPr>
        <p:grpSpPr>
          <a:xfrm>
            <a:off x="3886200" y="3276600"/>
            <a:ext cx="1295400" cy="914400"/>
            <a:chOff x="5802257" y="2486731"/>
            <a:chExt cx="2176638" cy="1252954"/>
          </a:xfrm>
        </p:grpSpPr>
        <p:sp>
          <p:nvSpPr>
            <p:cNvPr id="39" name="Explosion 1 38"/>
            <p:cNvSpPr/>
            <p:nvPr/>
          </p:nvSpPr>
          <p:spPr>
            <a:xfrm>
              <a:off x="5802257" y="2486731"/>
              <a:ext cx="1955891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917308" y="2895983"/>
              <a:ext cx="2061587" cy="42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400" dirty="0" smtClean="0"/>
                <a:t>P1,600/DAY</a:t>
              </a:r>
              <a:endParaRPr lang="en-PH" sz="1400" dirty="0"/>
            </a:p>
          </p:txBody>
        </p:sp>
      </p:grpSp>
      <p:grpSp>
        <p:nvGrpSpPr>
          <p:cNvPr id="41" name="Group 58"/>
          <p:cNvGrpSpPr/>
          <p:nvPr/>
        </p:nvGrpSpPr>
        <p:grpSpPr>
          <a:xfrm>
            <a:off x="4419600" y="1981200"/>
            <a:ext cx="1014698" cy="838200"/>
            <a:chOff x="5802257" y="2486730"/>
            <a:chExt cx="1955891" cy="1252954"/>
          </a:xfrm>
        </p:grpSpPr>
        <p:sp>
          <p:nvSpPr>
            <p:cNvPr id="42" name="Explosion 1 41"/>
            <p:cNvSpPr/>
            <p:nvPr/>
          </p:nvSpPr>
          <p:spPr>
            <a:xfrm>
              <a:off x="5802257" y="2486730"/>
              <a:ext cx="1955891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917307" y="2895983"/>
              <a:ext cx="1779032" cy="414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 smtClean="0"/>
                <a:t>P1,600/DAY</a:t>
              </a:r>
              <a:endParaRPr lang="en-PH" sz="1200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0" y="4419600"/>
            <a:ext cx="493556" cy="533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4243" y="4343400"/>
            <a:ext cx="493557" cy="53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4343400"/>
            <a:ext cx="493557" cy="533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4343400"/>
            <a:ext cx="493557" cy="533400"/>
          </a:xfrm>
          <a:prstGeom prst="rect">
            <a:avLst/>
          </a:prstGeom>
        </p:spPr>
      </p:pic>
      <p:grpSp>
        <p:nvGrpSpPr>
          <p:cNvPr id="53" name="Group 58"/>
          <p:cNvGrpSpPr/>
          <p:nvPr/>
        </p:nvGrpSpPr>
        <p:grpSpPr>
          <a:xfrm>
            <a:off x="5410200" y="3276600"/>
            <a:ext cx="1014698" cy="838200"/>
            <a:chOff x="5802257" y="2486730"/>
            <a:chExt cx="1955891" cy="1252954"/>
          </a:xfrm>
        </p:grpSpPr>
        <p:sp>
          <p:nvSpPr>
            <p:cNvPr id="54" name="Explosion 1 53"/>
            <p:cNvSpPr/>
            <p:nvPr/>
          </p:nvSpPr>
          <p:spPr>
            <a:xfrm>
              <a:off x="5802257" y="2486730"/>
              <a:ext cx="1955891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917305" y="2895983"/>
              <a:ext cx="1779032" cy="414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 smtClean="0"/>
                <a:t>P1,600/DAY</a:t>
              </a:r>
              <a:endParaRPr lang="en-PH" sz="1200" dirty="0"/>
            </a:p>
          </p:txBody>
        </p:sp>
      </p:grpSp>
      <p:grpSp>
        <p:nvGrpSpPr>
          <p:cNvPr id="15" name="Group 58"/>
          <p:cNvGrpSpPr/>
          <p:nvPr/>
        </p:nvGrpSpPr>
        <p:grpSpPr>
          <a:xfrm>
            <a:off x="1752600" y="990600"/>
            <a:ext cx="1600200" cy="1219200"/>
            <a:chOff x="5802257" y="2486730"/>
            <a:chExt cx="1955891" cy="1252954"/>
          </a:xfrm>
        </p:grpSpPr>
        <p:sp>
          <p:nvSpPr>
            <p:cNvPr id="16" name="Explosion 1 15"/>
            <p:cNvSpPr/>
            <p:nvPr/>
          </p:nvSpPr>
          <p:spPr>
            <a:xfrm>
              <a:off x="5802257" y="2486730"/>
              <a:ext cx="1955891" cy="125295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17309" y="2895983"/>
              <a:ext cx="1572391" cy="379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 smtClean="0"/>
                <a:t>P1,600</a:t>
              </a:r>
              <a:r>
                <a:rPr lang="en-PH" dirty="0" smtClean="0"/>
                <a:t>/DAY</a:t>
              </a:r>
              <a:endParaRPr lang="en-PH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209800" y="533400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haroni" pitchFamily="2" charset="-79"/>
                <a:cs typeface="Aharoni" pitchFamily="2" charset="-79"/>
              </a:rPr>
              <a:t>7 HEADS ACCOUNT</a:t>
            </a: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29200" y="2590800"/>
            <a:ext cx="3886200" cy="851297"/>
          </a:xfrm>
          <a:prstGeom prst="round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buNone/>
            </a:pPr>
            <a:r>
              <a:rPr lang="en-US" sz="4400" b="1" u="sng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Rounded MT Bold" pitchFamily="34" charset="0"/>
              </a:rPr>
              <a:t>P78,400/</a:t>
            </a:r>
            <a:r>
              <a:rPr lang="en-US" sz="2400" b="1" u="sng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Rounded MT Bold" pitchFamily="34" charset="0"/>
              </a:rPr>
              <a:t>WEEK</a:t>
            </a:r>
            <a:endParaRPr lang="en-US" sz="2400" b="1" u="sng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7908" y="4876800"/>
            <a:ext cx="352541" cy="381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4508" y="4876800"/>
            <a:ext cx="352541" cy="381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908" y="4909941"/>
            <a:ext cx="392384" cy="42405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150" y="4953001"/>
            <a:ext cx="352541" cy="381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0800" y="4876800"/>
            <a:ext cx="352541" cy="381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8459" y="4876800"/>
            <a:ext cx="352541" cy="381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8059" y="4876800"/>
            <a:ext cx="352541" cy="3810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4876800"/>
            <a:ext cx="352541" cy="3810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6259" y="4876800"/>
            <a:ext cx="352541" cy="381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1200" y="4876800"/>
            <a:ext cx="352541" cy="381000"/>
          </a:xfrm>
          <a:prstGeom prst="rect">
            <a:avLst/>
          </a:prstGeom>
        </p:spPr>
      </p:pic>
      <p:pic>
        <p:nvPicPr>
          <p:cNvPr id="69" name="Picture 2" descr="E:\logo (1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  <p:bldP spid="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57200" y="0"/>
            <a:ext cx="8229600" cy="6553200"/>
          </a:xfrm>
          <a:prstGeom prst="rect">
            <a:avLst/>
          </a:prstGeom>
          <a:noFill/>
        </p:spPr>
      </p:pic>
      <p:pic>
        <p:nvPicPr>
          <p:cNvPr id="5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371600" y="1772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-300" dirty="0" smtClean="0">
                <a:ln w="11430"/>
                <a:solidFill>
                  <a:srgbClr val="008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  <a:cs typeface="Arial" pitchFamily="34" charset="0"/>
              </a:rPr>
              <a:t>Simple Concept of Network Marketing</a:t>
            </a:r>
            <a:endParaRPr lang="en-US" sz="3200" b="1" spc="-300" dirty="0">
              <a:ln w="11430"/>
              <a:solidFill>
                <a:srgbClr val="008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8" name="Picture 7" descr="henry sy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4748" b="16105"/>
          <a:stretch/>
        </p:blipFill>
        <p:spPr>
          <a:xfrm>
            <a:off x="1600200" y="838200"/>
            <a:ext cx="929879" cy="1251006"/>
          </a:xfrm>
          <a:prstGeom prst="ellipse">
            <a:avLst/>
          </a:prstGeom>
        </p:spPr>
      </p:pic>
      <p:pic>
        <p:nvPicPr>
          <p:cNvPr id="9" name="Picture 8" descr="lucio-tan-01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9"/>
          <a:stretch/>
        </p:blipFill>
        <p:spPr>
          <a:xfrm>
            <a:off x="3886200" y="838200"/>
            <a:ext cx="964791" cy="1219200"/>
          </a:xfrm>
          <a:prstGeom prst="ellipse">
            <a:avLst/>
          </a:prstGeom>
        </p:spPr>
      </p:pic>
      <p:pic>
        <p:nvPicPr>
          <p:cNvPr id="10" name="Picture 9" descr="henry sy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4748" b="16105"/>
          <a:stretch/>
        </p:blipFill>
        <p:spPr>
          <a:xfrm>
            <a:off x="1219200" y="1676400"/>
            <a:ext cx="533400" cy="717606"/>
          </a:xfrm>
          <a:prstGeom prst="ellipse">
            <a:avLst/>
          </a:prstGeom>
        </p:spPr>
      </p:pic>
      <p:pic>
        <p:nvPicPr>
          <p:cNvPr id="11" name="Picture 10" descr="henry sy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4748" b="16105"/>
          <a:stretch/>
        </p:blipFill>
        <p:spPr>
          <a:xfrm>
            <a:off x="1143000" y="2362200"/>
            <a:ext cx="533400" cy="717606"/>
          </a:xfrm>
          <a:prstGeom prst="ellipse">
            <a:avLst/>
          </a:prstGeom>
        </p:spPr>
      </p:pic>
      <p:pic>
        <p:nvPicPr>
          <p:cNvPr id="12" name="Picture 11" descr="henry sy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4748" b="16105"/>
          <a:stretch/>
        </p:blipFill>
        <p:spPr>
          <a:xfrm>
            <a:off x="2209800" y="2514600"/>
            <a:ext cx="533400" cy="717606"/>
          </a:xfrm>
          <a:prstGeom prst="ellipse">
            <a:avLst/>
          </a:prstGeom>
        </p:spPr>
      </p:pic>
      <p:pic>
        <p:nvPicPr>
          <p:cNvPr id="13" name="Picture 12" descr="henry sy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4748" b="16105"/>
          <a:stretch/>
        </p:blipFill>
        <p:spPr>
          <a:xfrm>
            <a:off x="1752600" y="2133600"/>
            <a:ext cx="533400" cy="717606"/>
          </a:xfrm>
          <a:prstGeom prst="ellipse">
            <a:avLst/>
          </a:prstGeom>
        </p:spPr>
      </p:pic>
      <p:pic>
        <p:nvPicPr>
          <p:cNvPr id="14" name="Picture 13" descr="henry sy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4748" b="16105"/>
          <a:stretch/>
        </p:blipFill>
        <p:spPr>
          <a:xfrm>
            <a:off x="2286000" y="1828800"/>
            <a:ext cx="533400" cy="717606"/>
          </a:xfrm>
          <a:prstGeom prst="ellipse">
            <a:avLst/>
          </a:prstGeom>
        </p:spPr>
      </p:pic>
      <p:pic>
        <p:nvPicPr>
          <p:cNvPr id="15" name="Picture 14" descr="lucio-tan-01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9"/>
          <a:stretch/>
        </p:blipFill>
        <p:spPr>
          <a:xfrm>
            <a:off x="3886200" y="2057400"/>
            <a:ext cx="542695" cy="685800"/>
          </a:xfrm>
          <a:prstGeom prst="ellipse">
            <a:avLst/>
          </a:prstGeom>
        </p:spPr>
      </p:pic>
      <p:pic>
        <p:nvPicPr>
          <p:cNvPr id="16" name="Picture 15" descr="lucio-tan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9"/>
          <a:stretch/>
        </p:blipFill>
        <p:spPr>
          <a:xfrm>
            <a:off x="4343400" y="2667000"/>
            <a:ext cx="457199" cy="577759"/>
          </a:xfrm>
          <a:prstGeom prst="ellipse">
            <a:avLst/>
          </a:prstGeom>
        </p:spPr>
      </p:pic>
      <p:pic>
        <p:nvPicPr>
          <p:cNvPr id="17" name="Picture 16" descr="lucio-tan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9"/>
          <a:stretch/>
        </p:blipFill>
        <p:spPr>
          <a:xfrm>
            <a:off x="4800600" y="1524000"/>
            <a:ext cx="457199" cy="577759"/>
          </a:xfrm>
          <a:prstGeom prst="ellipse">
            <a:avLst/>
          </a:prstGeom>
        </p:spPr>
      </p:pic>
      <p:pic>
        <p:nvPicPr>
          <p:cNvPr id="18" name="Picture 17" descr="lucio-tan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9"/>
          <a:stretch/>
        </p:blipFill>
        <p:spPr>
          <a:xfrm>
            <a:off x="3505200" y="1676400"/>
            <a:ext cx="457199" cy="577759"/>
          </a:xfrm>
          <a:prstGeom prst="ellipse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43464" y="3506212"/>
            <a:ext cx="3100536" cy="304698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Company Safety Net</a:t>
            </a:r>
          </a:p>
          <a:p>
            <a:r>
              <a:rPr lang="en-US" sz="16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-----------------------------------</a:t>
            </a:r>
          </a:p>
          <a:p>
            <a:r>
              <a:rPr lang="en-US" sz="20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C00000"/>
                </a:solidFill>
              </a:rPr>
              <a:t>1Package/BC – 65pairs</a:t>
            </a:r>
          </a:p>
          <a:p>
            <a:r>
              <a:rPr lang="en-US" sz="20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C00000"/>
                </a:solidFill>
              </a:rPr>
              <a:t>pairs per level side lock…</a:t>
            </a:r>
          </a:p>
          <a:p>
            <a:r>
              <a:rPr lang="en-US" sz="20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3Packages/</a:t>
            </a:r>
            <a:r>
              <a:rPr lang="en-US" sz="2000" b="1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BC – </a:t>
            </a:r>
            <a:r>
              <a:rPr lang="en-US" sz="20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90pairs</a:t>
            </a:r>
            <a:endParaRPr lang="en-US" sz="2000" b="1" dirty="0">
              <a:ln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</a:endParaRPr>
          </a:p>
          <a:p>
            <a:r>
              <a:rPr lang="en-US" sz="2000" b="1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pairs per level </a:t>
            </a:r>
            <a:r>
              <a:rPr lang="en-US" sz="20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side lock…</a:t>
            </a:r>
          </a:p>
          <a:p>
            <a:r>
              <a:rPr lang="en-US" sz="20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7Packages/</a:t>
            </a:r>
            <a:r>
              <a:rPr lang="en-US" sz="2000" b="1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BC – </a:t>
            </a:r>
            <a:r>
              <a:rPr lang="en-US" sz="20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130pairs</a:t>
            </a:r>
            <a:endParaRPr lang="en-US" sz="2000" b="1" dirty="0">
              <a:ln>
                <a:solidFill>
                  <a:schemeClr val="accent3">
                    <a:lumMod val="75000"/>
                  </a:schemeClr>
                </a:solidFill>
              </a:ln>
              <a:solidFill>
                <a:srgbClr val="002060"/>
              </a:solidFill>
            </a:endParaRPr>
          </a:p>
          <a:p>
            <a:r>
              <a:rPr lang="en-US" sz="2000" b="1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pairs per level </a:t>
            </a:r>
            <a:r>
              <a:rPr lang="en-US" sz="20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side lock</a:t>
            </a:r>
            <a:r>
              <a:rPr lang="en-US" sz="2000" b="1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2060"/>
                </a:solidFill>
              </a:rPr>
              <a:t>…</a:t>
            </a:r>
          </a:p>
          <a:p>
            <a:endParaRPr lang="en-US" sz="1600" b="1" dirty="0">
              <a:ln>
                <a:solidFill>
                  <a:schemeClr val="accent3">
                    <a:lumMod val="75000"/>
                  </a:schemeClr>
                </a:solidFill>
              </a:ln>
            </a:endParaRPr>
          </a:p>
          <a:p>
            <a:endParaRPr lang="en-US" sz="1600" b="1" dirty="0">
              <a:ln>
                <a:solidFill>
                  <a:schemeClr val="accent3">
                    <a:lumMod val="75000"/>
                  </a:schemeClr>
                </a:solidFill>
              </a:ln>
            </a:endParaRPr>
          </a:p>
        </p:txBody>
      </p:sp>
      <p:pic>
        <p:nvPicPr>
          <p:cNvPr id="19" name="Picture 18" descr="lucio-tan-01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9"/>
          <a:stretch/>
        </p:blipFill>
        <p:spPr>
          <a:xfrm>
            <a:off x="4495800" y="2133600"/>
            <a:ext cx="457199" cy="577759"/>
          </a:xfrm>
          <a:prstGeom prst="ellipse">
            <a:avLst/>
          </a:prstGeom>
        </p:spPr>
      </p:pic>
      <p:pic>
        <p:nvPicPr>
          <p:cNvPr id="22" name="Picture 21" descr="fernando-zobel-de-ayala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4110" r="24934" b="32877"/>
          <a:stretch/>
        </p:blipFill>
        <p:spPr>
          <a:xfrm>
            <a:off x="6629400" y="838200"/>
            <a:ext cx="990601" cy="1350152"/>
          </a:xfrm>
          <a:prstGeom prst="ellipse">
            <a:avLst/>
          </a:prstGeom>
        </p:spPr>
      </p:pic>
      <p:pic>
        <p:nvPicPr>
          <p:cNvPr id="23" name="Picture 22" descr="fernando-zobel-de-ayala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4110" r="24934" b="32877"/>
          <a:stretch/>
        </p:blipFill>
        <p:spPr>
          <a:xfrm>
            <a:off x="7619999" y="1891452"/>
            <a:ext cx="457201" cy="623148"/>
          </a:xfrm>
          <a:prstGeom prst="ellipse">
            <a:avLst/>
          </a:prstGeom>
        </p:spPr>
      </p:pic>
      <p:pic>
        <p:nvPicPr>
          <p:cNvPr id="24" name="Picture 23" descr="fernando-zobel-de-ayala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4110" r="24934" b="32877"/>
          <a:stretch/>
        </p:blipFill>
        <p:spPr>
          <a:xfrm>
            <a:off x="7239000" y="2501052"/>
            <a:ext cx="457201" cy="623148"/>
          </a:xfrm>
          <a:prstGeom prst="ellipse">
            <a:avLst/>
          </a:prstGeom>
        </p:spPr>
      </p:pic>
      <p:pic>
        <p:nvPicPr>
          <p:cNvPr id="25" name="Picture 24" descr="fernando-zobel-de-ayala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4110" r="24934" b="32877"/>
          <a:stretch/>
        </p:blipFill>
        <p:spPr>
          <a:xfrm>
            <a:off x="6248400" y="2590800"/>
            <a:ext cx="457201" cy="623148"/>
          </a:xfrm>
          <a:prstGeom prst="ellipse">
            <a:avLst/>
          </a:prstGeom>
        </p:spPr>
      </p:pic>
      <p:pic>
        <p:nvPicPr>
          <p:cNvPr id="26" name="Picture 25" descr="fernando-zobel-de-ayala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4110" r="24934" b="32877"/>
          <a:stretch/>
        </p:blipFill>
        <p:spPr>
          <a:xfrm>
            <a:off x="6705599" y="2286000"/>
            <a:ext cx="457201" cy="623148"/>
          </a:xfrm>
          <a:prstGeom prst="ellipse">
            <a:avLst/>
          </a:prstGeom>
        </p:spPr>
      </p:pic>
      <p:pic>
        <p:nvPicPr>
          <p:cNvPr id="27" name="Picture 26" descr="fernando-zobel-de-ayala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4110" r="24934" b="32877"/>
          <a:stretch/>
        </p:blipFill>
        <p:spPr>
          <a:xfrm>
            <a:off x="6248400" y="1739052"/>
            <a:ext cx="457201" cy="623148"/>
          </a:xfrm>
          <a:prstGeom prst="ellipse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30" name="Picture 29" descr="fernando-zobel-de-ayala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4110" r="24934" b="32877"/>
          <a:stretch/>
        </p:blipFill>
        <p:spPr>
          <a:xfrm>
            <a:off x="6248400" y="1676400"/>
            <a:ext cx="457201" cy="623148"/>
          </a:xfrm>
          <a:prstGeom prst="ellipse">
            <a:avLst/>
          </a:prstGeom>
        </p:spPr>
      </p:pic>
      <p:pic>
        <p:nvPicPr>
          <p:cNvPr id="28" name="Picture 2" descr="E:\logo (1)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uiExpand="1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57200" y="0"/>
            <a:ext cx="8229600" cy="6553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pic>
        <p:nvPicPr>
          <p:cNvPr id="8" name="Picture 7" descr="car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3352800" cy="4038600"/>
          </a:xfrm>
          <a:prstGeom prst="rect">
            <a:avLst/>
          </a:prstGeom>
        </p:spPr>
      </p:pic>
      <p:sp>
        <p:nvSpPr>
          <p:cNvPr id="9" name="Tekstvak 7"/>
          <p:cNvSpPr txBox="1"/>
          <p:nvPr/>
        </p:nvSpPr>
        <p:spPr>
          <a:xfrm>
            <a:off x="2667000" y="0"/>
            <a:ext cx="6477000" cy="1354217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40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Car &amp; Travel Incentives</a:t>
            </a:r>
          </a:p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follow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41"/>
          <p:cNvGrpSpPr/>
          <p:nvPr/>
        </p:nvGrpSpPr>
        <p:grpSpPr>
          <a:xfrm>
            <a:off x="1600200" y="0"/>
            <a:ext cx="1005403" cy="1569660"/>
            <a:chOff x="523982" y="1301818"/>
            <a:chExt cx="1218365" cy="1476297"/>
          </a:xfrm>
        </p:grpSpPr>
        <p:sp>
          <p:nvSpPr>
            <p:cNvPr id="11" name="Oval 10"/>
            <p:cNvSpPr/>
            <p:nvPr/>
          </p:nvSpPr>
          <p:spPr>
            <a:xfrm>
              <a:off x="523982" y="1445153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3982" y="1301818"/>
              <a:ext cx="1218365" cy="1476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9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pic>
        <p:nvPicPr>
          <p:cNvPr id="13" name="Picture 2" descr="E:\logo (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600200" cy="1447800"/>
          </a:xfrm>
          <a:prstGeom prst="rect">
            <a:avLst/>
          </a:prstGeom>
          <a:noFill/>
        </p:spPr>
      </p:pic>
      <p:pic>
        <p:nvPicPr>
          <p:cNvPr id="15" name="Picture 14" descr="travel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52600"/>
            <a:ext cx="4343400" cy="4222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553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1447800"/>
          </a:xfrm>
          <a:prstGeom prst="rect">
            <a:avLst/>
          </a:prstGeom>
          <a:noFill/>
        </p:spPr>
      </p:pic>
      <p:sp>
        <p:nvSpPr>
          <p:cNvPr id="8" name="Tekstvak 7"/>
          <p:cNvSpPr txBox="1"/>
          <p:nvPr/>
        </p:nvSpPr>
        <p:spPr>
          <a:xfrm>
            <a:off x="2133601" y="304801"/>
            <a:ext cx="6781800" cy="1446550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3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Stockists / Product Service </a:t>
            </a:r>
            <a:r>
              <a:rPr lang="en-PH" sz="3800" dirty="0" err="1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Center</a:t>
            </a:r>
            <a:endParaRPr lang="en-PH" sz="38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PH" sz="12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2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55"/>
          <p:cNvGrpSpPr/>
          <p:nvPr/>
        </p:nvGrpSpPr>
        <p:grpSpPr>
          <a:xfrm>
            <a:off x="1371600" y="76201"/>
            <a:ext cx="1144441" cy="1523999"/>
            <a:chOff x="632095" y="1352104"/>
            <a:chExt cx="1276995" cy="1311399"/>
          </a:xfrm>
        </p:grpSpPr>
        <p:sp>
          <p:nvSpPr>
            <p:cNvPr id="10" name="Oval 9"/>
            <p:cNvSpPr/>
            <p:nvPr/>
          </p:nvSpPr>
          <p:spPr>
            <a:xfrm>
              <a:off x="782366" y="1536779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2095" y="1352104"/>
              <a:ext cx="1191969" cy="1219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600" b="1" dirty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7</a:t>
              </a:r>
            </a:p>
          </p:txBody>
        </p:sp>
      </p:grpSp>
      <p:pic>
        <p:nvPicPr>
          <p:cNvPr id="12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8870" y="5173258"/>
            <a:ext cx="160053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5181600"/>
            <a:ext cx="1752599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3733800"/>
            <a:ext cx="990600" cy="144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8" cstate="print"/>
          <a:srcRect b="1340"/>
          <a:stretch>
            <a:fillRect/>
          </a:stretch>
        </p:blipFill>
        <p:spPr bwMode="auto">
          <a:xfrm rot="16200000">
            <a:off x="-791817" y="4144618"/>
            <a:ext cx="3107635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3000" y="3653896"/>
            <a:ext cx="838200" cy="155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95600" y="4114800"/>
            <a:ext cx="16594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4697333" y="1828800"/>
            <a:ext cx="444666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Appliances mo </a:t>
            </a:r>
          </a:p>
          <a:p>
            <a:pPr algn="ctr"/>
            <a:r>
              <a:rPr lang="en-US" sz="4400" b="1" cap="none" spc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hulugan</a:t>
            </a:r>
            <a: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4400" b="1" cap="none" spc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ko</a:t>
            </a:r>
            <a:r>
              <a:rPr 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promo</a:t>
            </a:r>
            <a:endParaRPr 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7"/>
          <p:cNvSpPr txBox="1"/>
          <p:nvPr/>
        </p:nvSpPr>
        <p:spPr>
          <a:xfrm>
            <a:off x="2094454" y="0"/>
            <a:ext cx="3468146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Caiyun" panose="02010800040101010101" pitchFamily="2" charset="-122"/>
              <a:ea typeface="STCaiyun" panose="02010800040101010101" pitchFamily="2" charset="-122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0"/>
            <a:ext cx="895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b="1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6</a:t>
            </a:r>
            <a:endParaRPr lang="en-PH" sz="6600" b="1" dirty="0">
              <a:solidFill>
                <a:schemeClr val="bg1">
                  <a:lumMod val="9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5" name="Group 41"/>
          <p:cNvGrpSpPr/>
          <p:nvPr/>
        </p:nvGrpSpPr>
        <p:grpSpPr>
          <a:xfrm>
            <a:off x="1371601" y="0"/>
            <a:ext cx="1142999" cy="1295400"/>
            <a:chOff x="410854" y="1301818"/>
            <a:chExt cx="1328886" cy="1297495"/>
          </a:xfrm>
        </p:grpSpPr>
        <p:sp>
          <p:nvSpPr>
            <p:cNvPr id="6" name="Oval 5"/>
            <p:cNvSpPr/>
            <p:nvPr/>
          </p:nvSpPr>
          <p:spPr>
            <a:xfrm>
              <a:off x="523982" y="1301818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0854" y="1301818"/>
              <a:ext cx="1328886" cy="129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2" descr="F:\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6622" y="0"/>
            <a:ext cx="259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1143000" y="1001644"/>
            <a:ext cx="5906877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/>
                <a:solidFill>
                  <a:srgbClr val="FF0000"/>
                </a:solidFill>
              </a:rPr>
              <a:t>TINDAHANPARTNER</a:t>
            </a:r>
          </a:p>
          <a:p>
            <a:pPr algn="ctr"/>
            <a:r>
              <a:rPr lang="en-US" sz="2400" b="1" dirty="0" smtClean="0">
                <a:ln/>
                <a:solidFill>
                  <a:srgbClr val="00B050"/>
                </a:solidFill>
              </a:rPr>
              <a:t>SAMPLE COMPUTATION OF MONTHLY INCOME</a:t>
            </a:r>
            <a:endParaRPr lang="en-US" sz="2400" b="1" cap="none" spc="0" dirty="0" smtClean="0">
              <a:ln/>
              <a:solidFill>
                <a:srgbClr val="00B050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438400"/>
            <a:ext cx="7579622" cy="48628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100 FAMILIES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  </a:t>
            </a:r>
          </a:p>
          <a:p>
            <a:pPr algn="ctr"/>
            <a:r>
              <a:rPr lang="en-US" sz="36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</a:rPr>
              <a:t>X 2000.00</a:t>
            </a:r>
            <a:endParaRPr lang="en-US" sz="36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tx2"/>
              </a:solidFill>
            </a:endParaRPr>
          </a:p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</a:t>
            </a:r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</a:rPr>
              <a:t>P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</a:rPr>
              <a:t>2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00,000.00 GROSS SALES</a:t>
            </a:r>
          </a:p>
          <a:p>
            <a:pPr algn="ctr"/>
            <a:r>
              <a:rPr lang="en-US" sz="36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</a:rPr>
              <a:t>X 15%   </a:t>
            </a:r>
          </a:p>
          <a:p>
            <a:pPr lvl="0"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P 30,000.00</a:t>
            </a:r>
          </a:p>
          <a:p>
            <a:pPr lvl="0" algn="ctr"/>
            <a:r>
              <a:rPr lang="en-US" sz="3600" b="1" u="sng" dirty="0" smtClean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1F497D"/>
                </a:solidFill>
              </a:rPr>
              <a:t>______X 3_____</a:t>
            </a:r>
          </a:p>
          <a:p>
            <a:pPr lvl="0" algn="ctr"/>
            <a:r>
              <a:rPr lang="en-US" sz="3600" b="1" u="sng" dirty="0" smtClean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1F497D"/>
                </a:solidFill>
              </a:rPr>
              <a:t>P90,000.00   </a:t>
            </a:r>
            <a:endParaRPr lang="en-US" sz="3600" b="1" u="sng" dirty="0">
              <a:ln w="22225">
                <a:solidFill>
                  <a:srgbClr val="C0504D"/>
                </a:solidFill>
                <a:prstDash val="solid"/>
              </a:ln>
              <a:solidFill>
                <a:srgbClr val="1F497D"/>
              </a:solidFill>
            </a:endParaRPr>
          </a:p>
          <a:p>
            <a:pPr algn="ctr"/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690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57200" y="0"/>
            <a:ext cx="8229600" cy="6553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66800"/>
            <a:ext cx="5638800" cy="3687762"/>
          </a:xfrm>
          <a:ln w="381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en-US" sz="72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THANK YOU </a:t>
            </a:r>
            <a:br>
              <a:rPr lang="en-US" sz="72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</a:br>
            <a:r>
              <a:rPr lang="en-US" sz="72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AND </a:t>
            </a:r>
            <a:br>
              <a:rPr lang="en-US" sz="72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</a:br>
            <a:r>
              <a:rPr lang="en-US" sz="88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GOD BLESS</a:t>
            </a:r>
            <a:endParaRPr lang="en-US" sz="88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logo1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57200" y="0"/>
            <a:ext cx="8229600" cy="6553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90600" y="6248400"/>
            <a:ext cx="8153400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JUST MAGNIFICENT PROVIDER WELLNESS MARKETING COMPANY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90600" cy="609600"/>
          </a:xfrm>
          <a:prstGeom prst="rect">
            <a:avLst/>
          </a:prstGeom>
          <a:noFill/>
        </p:spPr>
      </p:pic>
      <p:pic>
        <p:nvPicPr>
          <p:cNvPr id="6" name="Picture 2" descr="F:\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478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 flipV="1">
            <a:off x="5715000" y="2590800"/>
            <a:ext cx="76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8239" y="1900986"/>
            <a:ext cx="177197" cy="191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1583" y="1547387"/>
            <a:ext cx="329597" cy="3562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9792" y="1544781"/>
            <a:ext cx="329597" cy="356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13" y="3007529"/>
            <a:ext cx="295886" cy="3831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77" y="1562219"/>
            <a:ext cx="329213" cy="3535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180" y="1562693"/>
            <a:ext cx="329213" cy="3535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35" y="1552005"/>
            <a:ext cx="329213" cy="3535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272" y="825618"/>
            <a:ext cx="658425" cy="66452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1864591" y="1547387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410524" y="1900986"/>
            <a:ext cx="908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02315" y="1915818"/>
            <a:ext cx="908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94106" y="1930650"/>
            <a:ext cx="908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31720" y="1930650"/>
            <a:ext cx="908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016225" y="1930650"/>
            <a:ext cx="908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0032" y="1903591"/>
            <a:ext cx="158592" cy="2011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3745" y="1903591"/>
            <a:ext cx="137805" cy="20119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0587" y="1900986"/>
            <a:ext cx="137805" cy="20119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263" y="1900985"/>
            <a:ext cx="137805" cy="2011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4982" y="1930650"/>
            <a:ext cx="173138" cy="20119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4483" y="1915818"/>
            <a:ext cx="152400" cy="2011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9889" y="1915818"/>
            <a:ext cx="152400" cy="20119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2024" y="1928046"/>
            <a:ext cx="152400" cy="20119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4909" y="1928045"/>
            <a:ext cx="152400" cy="20119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5110" y="1928045"/>
            <a:ext cx="152400" cy="20119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5642" y="1945483"/>
            <a:ext cx="152400" cy="20119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1233" y="1911323"/>
            <a:ext cx="152400" cy="20119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8774" y="1915645"/>
            <a:ext cx="152400" cy="20119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208" y="1928045"/>
            <a:ext cx="152400" cy="20119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060" y="1937312"/>
            <a:ext cx="152400" cy="20119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9221" y="1928044"/>
            <a:ext cx="152400" cy="20119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7700" y="1937312"/>
            <a:ext cx="152400" cy="20119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465" y="1944589"/>
            <a:ext cx="176799" cy="20118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73" y="1937326"/>
            <a:ext cx="176799" cy="20118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952" y="1923723"/>
            <a:ext cx="176799" cy="20118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26" y="1923723"/>
            <a:ext cx="176799" cy="20118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644" y="1937326"/>
            <a:ext cx="176799" cy="20118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9656" y="1937312"/>
            <a:ext cx="173138" cy="20119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2523" y="1944575"/>
            <a:ext cx="173138" cy="20119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735" y="1899932"/>
            <a:ext cx="208170" cy="2249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1622" y="3423020"/>
            <a:ext cx="208170" cy="2249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222495" y="3408002"/>
            <a:ext cx="234685" cy="25363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4234" y="3408002"/>
            <a:ext cx="235965" cy="2550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1993" y="3427918"/>
            <a:ext cx="203638" cy="2200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7691" y="3428855"/>
            <a:ext cx="208170" cy="2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1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7"/>
          <p:cNvSpPr txBox="1"/>
          <p:nvPr/>
        </p:nvSpPr>
        <p:spPr>
          <a:xfrm>
            <a:off x="2094454" y="0"/>
            <a:ext cx="3468146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Caiyun" panose="02010800040101010101" pitchFamily="2" charset="-122"/>
              <a:ea typeface="STCaiyun" panose="02010800040101010101" pitchFamily="2" charset="-122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0"/>
            <a:ext cx="895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b="1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6</a:t>
            </a:r>
            <a:endParaRPr lang="en-PH" sz="6600" b="1" dirty="0">
              <a:solidFill>
                <a:schemeClr val="bg1">
                  <a:lumMod val="9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5" name="Group 41"/>
          <p:cNvGrpSpPr/>
          <p:nvPr/>
        </p:nvGrpSpPr>
        <p:grpSpPr>
          <a:xfrm>
            <a:off x="1371601" y="0"/>
            <a:ext cx="1142999" cy="1295400"/>
            <a:chOff x="410854" y="1301818"/>
            <a:chExt cx="1328886" cy="1297495"/>
          </a:xfrm>
        </p:grpSpPr>
        <p:sp>
          <p:nvSpPr>
            <p:cNvPr id="6" name="Oval 5"/>
            <p:cNvSpPr/>
            <p:nvPr/>
          </p:nvSpPr>
          <p:spPr>
            <a:xfrm>
              <a:off x="523982" y="1301818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0854" y="1301818"/>
              <a:ext cx="1328886" cy="129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2" descr="F:\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6622" y="0"/>
            <a:ext cx="259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2551323" y="984885"/>
            <a:ext cx="3636827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rgbClr val="FF0000"/>
                </a:solidFill>
              </a:rPr>
              <a:t>TINDAHANPARTNER</a:t>
            </a:r>
          </a:p>
          <a:p>
            <a:pPr algn="ctr"/>
            <a:r>
              <a:rPr lang="en-US" sz="2000" b="1" dirty="0" smtClean="0">
                <a:ln/>
                <a:solidFill>
                  <a:srgbClr val="00B050"/>
                </a:solidFill>
              </a:rPr>
              <a:t>SIMPLE COMPUTATION OF </a:t>
            </a:r>
            <a:r>
              <a:rPr lang="en-US" sz="3200" b="1" dirty="0" smtClean="0">
                <a:ln/>
                <a:solidFill>
                  <a:srgbClr val="00B050"/>
                </a:solidFill>
              </a:rPr>
              <a:t>MONTHLY INCOME</a:t>
            </a:r>
            <a:endParaRPr lang="en-US" sz="3200" b="1" cap="none" spc="0" dirty="0" smtClean="0">
              <a:ln/>
              <a:solidFill>
                <a:srgbClr val="00B050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024" y="2438400"/>
            <a:ext cx="8660176" cy="4247317"/>
          </a:xfrm>
          <a:prstGeom prst="rect">
            <a:avLst/>
          </a:prstGeom>
          <a:solidFill>
            <a:srgbClr val="92D050"/>
          </a:solidFill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      DIRECT REFERRALS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WORTH 4.8M BAYANIHAN INCOME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UNILEVELS INCOME AND MANY MORE!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17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1359220"/>
            <a:ext cx="4724399" cy="3770308"/>
          </a:xfrm>
          <a:prstGeom prst="rect">
            <a:avLst/>
          </a:prstGeom>
        </p:spPr>
      </p:pic>
      <p:sp>
        <p:nvSpPr>
          <p:cNvPr id="25" name="Explosion 1 24"/>
          <p:cNvSpPr/>
          <p:nvPr/>
        </p:nvSpPr>
        <p:spPr>
          <a:xfrm>
            <a:off x="-28144" y="838200"/>
            <a:ext cx="6768875" cy="1485857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PH"/>
          </a:p>
        </p:txBody>
      </p:sp>
      <p:sp>
        <p:nvSpPr>
          <p:cNvPr id="2" name="Tekstvak 7"/>
          <p:cNvSpPr txBox="1"/>
          <p:nvPr/>
        </p:nvSpPr>
        <p:spPr>
          <a:xfrm>
            <a:off x="2094454" y="0"/>
            <a:ext cx="3468146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0"/>
            <a:ext cx="895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b="1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6</a:t>
            </a:r>
            <a:endParaRPr lang="en-PH" sz="6600" b="1" dirty="0">
              <a:solidFill>
                <a:schemeClr val="bg1">
                  <a:lumMod val="9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5" name="Group 41"/>
          <p:cNvGrpSpPr/>
          <p:nvPr/>
        </p:nvGrpSpPr>
        <p:grpSpPr>
          <a:xfrm>
            <a:off x="1371601" y="0"/>
            <a:ext cx="1142999" cy="1295400"/>
            <a:chOff x="410854" y="1301818"/>
            <a:chExt cx="1328886" cy="1297495"/>
          </a:xfrm>
        </p:grpSpPr>
        <p:sp>
          <p:nvSpPr>
            <p:cNvPr id="6" name="Oval 5"/>
            <p:cNvSpPr/>
            <p:nvPr/>
          </p:nvSpPr>
          <p:spPr>
            <a:xfrm>
              <a:off x="523982" y="1301818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0854" y="1301818"/>
              <a:ext cx="1328886" cy="129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4566062"/>
            <a:ext cx="2209798" cy="2181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5" y="4566062"/>
            <a:ext cx="2150496" cy="21989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21" y="4548593"/>
            <a:ext cx="2362580" cy="21989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378254" y="1212535"/>
            <a:ext cx="7772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b="1" dirty="0" smtClean="0"/>
              <a:t>EARN WHILE YOU SPEND!!!</a:t>
            </a:r>
            <a:endParaRPr lang="en-PH" sz="3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43" y="4514670"/>
            <a:ext cx="2466163" cy="225034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314308" y="2868310"/>
            <a:ext cx="30911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3157709" y="3542534"/>
            <a:ext cx="2022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sz="3200" dirty="0">
              <a:solidFill>
                <a:srgbClr val="00B05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8497" y="3908861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76922" y="0"/>
            <a:ext cx="259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 flipH="1">
            <a:off x="117045" y="2329946"/>
            <a:ext cx="4454954" cy="954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sz="2800" dirty="0" smtClean="0"/>
              <a:t>JUST BUY ALL YOUR NEEDS </a:t>
            </a:r>
          </a:p>
          <a:p>
            <a:r>
              <a:rPr lang="en-PH" sz="2800" dirty="0" smtClean="0"/>
              <a:t>AND YOU WILL EARN MORE…</a:t>
            </a:r>
            <a:endParaRPr lang="en-PH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7603" y="3422307"/>
            <a:ext cx="3997697" cy="80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PH" sz="2800" dirty="0" smtClean="0">
                <a:solidFill>
                  <a:srgbClr val="FF0000"/>
                </a:solidFill>
              </a:rPr>
              <a:t>WANT TO KNOW HOW???</a:t>
            </a:r>
          </a:p>
          <a:p>
            <a:r>
              <a:rPr lang="en-PH" dirty="0" smtClean="0"/>
              <a:t>ASK OUR TINDAHAN PARTNERS.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126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7"/>
          <p:cNvSpPr txBox="1"/>
          <p:nvPr/>
        </p:nvSpPr>
        <p:spPr>
          <a:xfrm>
            <a:off x="2094454" y="0"/>
            <a:ext cx="3468146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Caiyun" panose="02010800040101010101" pitchFamily="2" charset="-122"/>
              <a:ea typeface="STCaiyun" panose="02010800040101010101" pitchFamily="2" charset="-122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0"/>
            <a:ext cx="895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b="1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6</a:t>
            </a:r>
            <a:endParaRPr lang="en-PH" sz="6600" b="1" dirty="0">
              <a:solidFill>
                <a:schemeClr val="bg1">
                  <a:lumMod val="9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5" name="Group 41"/>
          <p:cNvGrpSpPr/>
          <p:nvPr/>
        </p:nvGrpSpPr>
        <p:grpSpPr>
          <a:xfrm>
            <a:off x="1371601" y="0"/>
            <a:ext cx="1142999" cy="1295400"/>
            <a:chOff x="410854" y="1301818"/>
            <a:chExt cx="1328886" cy="1297495"/>
          </a:xfrm>
        </p:grpSpPr>
        <p:sp>
          <p:nvSpPr>
            <p:cNvPr id="6" name="Oval 5"/>
            <p:cNvSpPr/>
            <p:nvPr/>
          </p:nvSpPr>
          <p:spPr>
            <a:xfrm>
              <a:off x="523982" y="1301818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0854" y="1301818"/>
              <a:ext cx="1328886" cy="129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2" descr="F:\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6622" y="0"/>
            <a:ext cx="259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7" y="1295400"/>
            <a:ext cx="1084281" cy="10842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1" y="1168227"/>
            <a:ext cx="6476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Grab members are earnings because of the system they use. </a:t>
            </a:r>
          </a:p>
          <a:p>
            <a:r>
              <a:rPr lang="en-PH" dirty="0"/>
              <a:t> </a:t>
            </a:r>
            <a:r>
              <a:rPr lang="en-PH" dirty="0" smtClean="0"/>
              <a:t>         They ENROLL the members to use the Grab system. </a:t>
            </a:r>
          </a:p>
          <a:p>
            <a:r>
              <a:rPr lang="en-PH" dirty="0"/>
              <a:t> </a:t>
            </a:r>
            <a:r>
              <a:rPr lang="en-PH" dirty="0" smtClean="0"/>
              <a:t>     Benefits of members</a:t>
            </a:r>
          </a:p>
          <a:p>
            <a:pPr marL="342900" indent="-342900">
              <a:buAutoNum type="arabicPeriod"/>
            </a:pPr>
            <a:r>
              <a:rPr lang="en-PH" dirty="0" smtClean="0"/>
              <a:t>Sure customers </a:t>
            </a:r>
          </a:p>
          <a:p>
            <a:pPr marL="342900" indent="-342900">
              <a:buAutoNum type="arabicPeriod"/>
            </a:pPr>
            <a:r>
              <a:rPr lang="en-PH" dirty="0" smtClean="0"/>
              <a:t>Sure income Big income!!!</a:t>
            </a:r>
            <a:endParaRPr lang="en-PH" dirty="0"/>
          </a:p>
        </p:txBody>
      </p:sp>
      <p:sp>
        <p:nvSpPr>
          <p:cNvPr id="25" name="Tekstvak 7"/>
          <p:cNvSpPr txBox="1"/>
          <p:nvPr/>
        </p:nvSpPr>
        <p:spPr>
          <a:xfrm>
            <a:off x="35151" y="2670782"/>
            <a:ext cx="3468146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STCaiyun" panose="02010800040101010101" pitchFamily="2" charset="-122"/>
              <a:ea typeface="STCaiyun" panose="02010800040101010101" pitchFamily="2" charset="-122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STCaiyun" panose="02010800040101010101" pitchFamily="2" charset="-122"/>
                <a:ea typeface="STCaiyun" panose="02010800040101010101" pitchFamily="2" charset="-122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2443" y="2631700"/>
            <a:ext cx="53959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BMC TINDAHAN PARTNERS are earnings because of</a:t>
            </a:r>
          </a:p>
          <a:p>
            <a:r>
              <a:rPr lang="en-PH" dirty="0" smtClean="0"/>
              <a:t> BMC system.</a:t>
            </a:r>
          </a:p>
          <a:p>
            <a:r>
              <a:rPr lang="en-PH" dirty="0" smtClean="0"/>
              <a:t>     Benefits of partners</a:t>
            </a:r>
          </a:p>
          <a:p>
            <a:pPr marL="342900" indent="-342900">
              <a:buAutoNum type="arabicPeriod"/>
            </a:pPr>
            <a:r>
              <a:rPr lang="en-PH" dirty="0" smtClean="0"/>
              <a:t>Sure customer </a:t>
            </a:r>
          </a:p>
          <a:p>
            <a:pPr marL="342900" indent="-342900">
              <a:buAutoNum type="arabicPeriod"/>
            </a:pPr>
            <a:r>
              <a:rPr lang="en-PH" dirty="0" smtClean="0"/>
              <a:t>Sure income BIG </a:t>
            </a:r>
            <a:r>
              <a:rPr lang="en-PH" dirty="0" err="1" smtClean="0"/>
              <a:t>BIG</a:t>
            </a:r>
            <a:r>
              <a:rPr lang="en-PH" dirty="0" smtClean="0"/>
              <a:t> income too!!!</a:t>
            </a:r>
          </a:p>
          <a:p>
            <a:pPr marL="342900" indent="-342900">
              <a:buAutoNum type="arabicPeriod"/>
            </a:pPr>
            <a:r>
              <a:rPr lang="en-PH" dirty="0" smtClean="0"/>
              <a:t>A chance to become like small 7/11  or </a:t>
            </a:r>
            <a:r>
              <a:rPr lang="en-PH" dirty="0" err="1" smtClean="0"/>
              <a:t>Alfamart</a:t>
            </a:r>
            <a:r>
              <a:rPr lang="en-PH" dirty="0" smtClean="0"/>
              <a:t> but</a:t>
            </a:r>
          </a:p>
          <a:p>
            <a:r>
              <a:rPr lang="en-PH" dirty="0"/>
              <a:t> </a:t>
            </a:r>
            <a:r>
              <a:rPr lang="en-PH" dirty="0" smtClean="0"/>
              <a:t>         low price.</a:t>
            </a:r>
            <a:endParaRPr lang="en-PH" dirty="0"/>
          </a:p>
        </p:txBody>
      </p:sp>
      <p:sp>
        <p:nvSpPr>
          <p:cNvPr id="14" name="Rectangle 13"/>
          <p:cNvSpPr/>
          <p:nvPr/>
        </p:nvSpPr>
        <p:spPr>
          <a:xfrm>
            <a:off x="4311031" y="1799169"/>
            <a:ext cx="36158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GRAB MEMBERS EARNED MORE</a:t>
            </a:r>
          </a:p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 BECAUSE OF THE SYSTEM</a:t>
            </a:r>
            <a:endParaRPr lang="en-US" sz="2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826" y="3713660"/>
            <a:ext cx="34313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chemeClr val="accent3"/>
                </a:solidFill>
              </a:rPr>
              <a:t>HOW DOES IT WORK?</a:t>
            </a:r>
            <a:endParaRPr 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826" y="4173337"/>
            <a:ext cx="3598632" cy="2585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Enroll your customer to our system.</a:t>
            </a:r>
          </a:p>
          <a:p>
            <a:r>
              <a:rPr lang="en-PH" dirty="0" smtClean="0"/>
              <a:t>You will buy codes or coupons to us that will use to enroll your customers.</a:t>
            </a:r>
          </a:p>
          <a:p>
            <a:r>
              <a:rPr lang="en-PH" dirty="0" smtClean="0"/>
              <a:t> There are 4 coupons to use.</a:t>
            </a:r>
          </a:p>
          <a:p>
            <a:r>
              <a:rPr lang="en-PH" dirty="0">
                <a:solidFill>
                  <a:srgbClr val="00B050"/>
                </a:solidFill>
              </a:rPr>
              <a:t>G</a:t>
            </a:r>
            <a:r>
              <a:rPr lang="en-PH" dirty="0" smtClean="0">
                <a:solidFill>
                  <a:srgbClr val="00B050"/>
                </a:solidFill>
              </a:rPr>
              <a:t>reen</a:t>
            </a:r>
            <a:r>
              <a:rPr lang="en-PH" dirty="0" smtClean="0"/>
              <a:t> = 1PV           </a:t>
            </a:r>
            <a:r>
              <a:rPr lang="en-PH" dirty="0" smtClean="0">
                <a:solidFill>
                  <a:srgbClr val="FF3399"/>
                </a:solidFill>
              </a:rPr>
              <a:t>Pink</a:t>
            </a:r>
            <a:r>
              <a:rPr lang="en-PH" dirty="0" smtClean="0"/>
              <a:t>= 0.50 PV</a:t>
            </a:r>
          </a:p>
          <a:p>
            <a:r>
              <a:rPr lang="en-PH" dirty="0" smtClean="0">
                <a:solidFill>
                  <a:schemeClr val="bg1"/>
                </a:solidFill>
              </a:rPr>
              <a:t>White</a:t>
            </a:r>
            <a:r>
              <a:rPr lang="en-PH" dirty="0" smtClean="0"/>
              <a:t>= 0.25 PV</a:t>
            </a:r>
          </a:p>
          <a:p>
            <a:r>
              <a:rPr lang="en-PH" dirty="0" smtClean="0">
                <a:solidFill>
                  <a:srgbClr val="FFC000"/>
                </a:solidFill>
              </a:rPr>
              <a:t>Orange</a:t>
            </a:r>
            <a:r>
              <a:rPr lang="en-PH" dirty="0" smtClean="0"/>
              <a:t>= Special PV.</a:t>
            </a:r>
          </a:p>
          <a:p>
            <a:endParaRPr lang="en-PH" dirty="0"/>
          </a:p>
        </p:txBody>
      </p:sp>
      <p:sp>
        <p:nvSpPr>
          <p:cNvPr id="29" name="TextBox 28"/>
          <p:cNvSpPr txBox="1"/>
          <p:nvPr/>
        </p:nvSpPr>
        <p:spPr>
          <a:xfrm>
            <a:off x="3675276" y="4443409"/>
            <a:ext cx="5222905" cy="23083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PH" dirty="0" smtClean="0"/>
              <a:t>Every product  that customers buy has a Point Value.</a:t>
            </a:r>
          </a:p>
          <a:p>
            <a:r>
              <a:rPr lang="en-PH" dirty="0" smtClean="0"/>
              <a:t>Example. </a:t>
            </a:r>
          </a:p>
          <a:p>
            <a:r>
              <a:rPr lang="en-PH" dirty="0" smtClean="0"/>
              <a:t>1kilo of rice = 1PV</a:t>
            </a:r>
            <a:r>
              <a:rPr lang="en-PH" dirty="0" smtClean="0">
                <a:solidFill>
                  <a:srgbClr val="00B050"/>
                </a:solidFill>
              </a:rPr>
              <a:t>/ GREEN COUPON</a:t>
            </a:r>
          </a:p>
          <a:p>
            <a:r>
              <a:rPr lang="en-PH" dirty="0" smtClean="0"/>
              <a:t>1 SACHET TWIN PACK COFFEE= 0.50 PV </a:t>
            </a:r>
            <a:r>
              <a:rPr lang="en-PH" dirty="0" smtClean="0">
                <a:solidFill>
                  <a:srgbClr val="FF3399"/>
                </a:solidFill>
              </a:rPr>
              <a:t>PINK COUPON</a:t>
            </a:r>
          </a:p>
          <a:p>
            <a:r>
              <a:rPr lang="en-PH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 SACHET SHAMPOO= 0.25 PV/ </a:t>
            </a:r>
            <a:r>
              <a:rPr lang="en-PH" dirty="0" smtClean="0">
                <a:solidFill>
                  <a:schemeClr val="bg1"/>
                </a:solidFill>
              </a:rPr>
              <a:t>WHITE COUPON</a:t>
            </a:r>
          </a:p>
          <a:p>
            <a:r>
              <a:rPr lang="en-PH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OR COMBINATION </a:t>
            </a:r>
            <a:r>
              <a:rPr lang="en-PH" dirty="0" smtClean="0">
                <a:solidFill>
                  <a:srgbClr val="FFC000"/>
                </a:solidFill>
              </a:rPr>
              <a:t>= ORANGE COUPON</a:t>
            </a:r>
          </a:p>
          <a:p>
            <a:r>
              <a:rPr lang="en-PH" dirty="0" smtClean="0"/>
              <a:t>If the customer already earn 200 point  value,</a:t>
            </a:r>
          </a:p>
          <a:p>
            <a:r>
              <a:rPr lang="en-PH" dirty="0" smtClean="0"/>
              <a:t> THEN WE ENROLL IT TO BAYANIHAN SYSTEM 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71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3 -0.11226 C 0.08819 -0.12037 0.08264 -0.12824 0.08073 -0.12824 C 0.06823 -0.12824 0.05538 -0.00578 0.05538 0.11667 C 0.05538 0.05487 0.04896 -0.00578 0.04288 -0.00578 C 0.03646 -0.00578 0.03038 0.05579 0.03038 0.11667 C 0.03038 0.08612 0.02726 0.05487 0.02396 0.05487 C 0.02083 0.05487 0.01771 0.08519 0.01771 0.11667 C 0.01771 0.10093 0.01597 0.08612 0.01441 0.08612 C 0.01285 0.08612 0.01128 0.10186 0.01128 0.11667 C 0.01128 0.10857 0.01042 0.10093 0.00955 0.10093 C 0.0092 0.10093 0.00799 0.1088 0.00799 0.11667 C 0.00799 0.11274 0.00764 0.10857 0.00712 0.10857 C 0.00712 0.10764 0.00642 0.1125 0.00642 0.11667 C 0.00642 0.11459 0.00642 0.11274 0.0059 0.11274 C 0.0059 0.11366 0.00556 0.11482 0.00556 0.11667 C 0.00556 0.11575 0.00556 0.11459 0.00556 0.11366 C 0.00503 0.11366 0.00503 0.11459 0.00503 0.11575 C 0.00469 0.11575 0.00469 0.11482 0.00469 0.11366 C 0.00434 0.11366 0.00434 0.11459 0.00434 0.11575 " pathEditMode="relative" rAng="0" ptsTypes="AAAAAAAAAAAAAAAAA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8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mph" presetSubtype="0" repeatCount="indefinite" fill="hold" grpId="1" nodeType="click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25" grpId="1" animBg="1"/>
      <p:bldP spid="26" grpId="0"/>
      <p:bldP spid="14" grpId="0"/>
      <p:bldP spid="27" grpId="0"/>
      <p:bldP spid="27" grpId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7"/>
          <p:cNvSpPr txBox="1"/>
          <p:nvPr/>
        </p:nvSpPr>
        <p:spPr>
          <a:xfrm>
            <a:off x="2094454" y="0"/>
            <a:ext cx="3468146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0"/>
            <a:ext cx="895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b="1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6</a:t>
            </a:r>
            <a:endParaRPr lang="en-PH" sz="6600" b="1" dirty="0">
              <a:solidFill>
                <a:schemeClr val="bg1">
                  <a:lumMod val="9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5" name="Group 41"/>
          <p:cNvGrpSpPr/>
          <p:nvPr/>
        </p:nvGrpSpPr>
        <p:grpSpPr>
          <a:xfrm>
            <a:off x="1371601" y="0"/>
            <a:ext cx="1142999" cy="1295400"/>
            <a:chOff x="410854" y="1301818"/>
            <a:chExt cx="1328886" cy="1297495"/>
          </a:xfrm>
        </p:grpSpPr>
        <p:sp>
          <p:nvSpPr>
            <p:cNvPr id="6" name="Oval 5"/>
            <p:cNvSpPr/>
            <p:nvPr/>
          </p:nvSpPr>
          <p:spPr>
            <a:xfrm>
              <a:off x="523982" y="1301818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0854" y="1301818"/>
              <a:ext cx="1328886" cy="129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2" descr="F:\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06" y="2501276"/>
            <a:ext cx="1533150" cy="1842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059" y="2433513"/>
            <a:ext cx="1540673" cy="1977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67" y="4514670"/>
            <a:ext cx="2472592" cy="21989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41" y="4588922"/>
            <a:ext cx="2370847" cy="21989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378254" y="1212535"/>
            <a:ext cx="7772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b="1" dirty="0" smtClean="0"/>
              <a:t>EARN 200 POINT VALUE JUST BY BUYING GROCERIES TO OUR TINDAHAN PARTNERS.</a:t>
            </a:r>
            <a:endParaRPr lang="en-PH" sz="3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5" y="4514670"/>
            <a:ext cx="2242527" cy="2250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84161" y="2640827"/>
            <a:ext cx="969863" cy="104815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314308" y="2868310"/>
            <a:ext cx="30911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200 PV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31872" y="2862421"/>
            <a:ext cx="60625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=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3157709" y="3542534"/>
            <a:ext cx="2022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 smtClean="0">
                <a:solidFill>
                  <a:srgbClr val="00B050"/>
                </a:solidFill>
              </a:rPr>
              <a:t>ONE SLOT</a:t>
            </a:r>
            <a:endParaRPr lang="en-PH" sz="3200" dirty="0">
              <a:solidFill>
                <a:srgbClr val="00B05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61576" y="3908861"/>
            <a:ext cx="36985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</a:rPr>
              <a:t>FOR BAYANIHAN</a:t>
            </a:r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76922" y="0"/>
            <a:ext cx="259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7600" y="2667000"/>
            <a:ext cx="969863" cy="10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3 -0.11203 C 0.08594 -0.12037 0.07188 -0.12824 0.06702 -0.12824 C 0.03594 -0.12824 0.004 -0.00324 0.004 0.12176 C 0.004 0.0588 -0.01198 -0.00324 -0.02708 -0.00324 C -0.04305 -0.00324 -0.05816 0.05973 -0.05816 0.12176 C -0.05816 0.09075 -0.06614 0.0588 -0.07413 0.0588 C -0.08212 0.0588 -0.0901 0.08982 -0.0901 0.12176 C -0.0901 0.10579 -0.09409 0.09075 -0.09809 0.09075 C -0.10208 0.09075 -0.10607 0.10672 -0.10607 0.12176 C -0.10607 0.11366 -0.10816 0.10579 -0.11007 0.10579 C -0.11111 0.10579 -0.11406 0.11389 -0.11406 0.12176 C -0.11406 0.11783 -0.1151 0.11366 -0.11614 0.11366 C -0.11614 0.11274 -0.11823 0.1176 -0.11823 0.12176 C -0.11823 0.11968 -0.11823 0.11783 -0.11927 0.11783 C -0.11927 0.11875 -0.12031 0.11991 -0.12031 0.12176 C -0.12031 0.12084 -0.12031 0.11968 -0.12031 0.11875 C -0.12135 0.11875 -0.12135 0.11968 -0.12135 0.12084 C -0.12239 0.12084 -0.12239 0.11991 -0.12239 0.11875 C -0.12343 0.11875 -0.12343 0.11968 -0.12343 0.12084 " pathEditMode="relative" rAng="0" ptsTypes="AAAAAAAAAAAAAAAAAAA">
                                      <p:cBhvr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log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 b="1340"/>
          <a:stretch>
            <a:fillRect/>
          </a:stretch>
        </p:blipFill>
        <p:spPr bwMode="auto">
          <a:xfrm rot="16200000">
            <a:off x="-1681368" y="1681368"/>
            <a:ext cx="2219736" cy="11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kstvak 7"/>
          <p:cNvSpPr txBox="1"/>
          <p:nvPr/>
        </p:nvSpPr>
        <p:spPr>
          <a:xfrm>
            <a:off x="2094454" y="60067"/>
            <a:ext cx="3429000" cy="984885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BAYANIHAN</a:t>
            </a:r>
            <a:endParaRPr lang="en-PH" sz="1200" dirty="0" smtClean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41"/>
          <p:cNvGrpSpPr/>
          <p:nvPr/>
        </p:nvGrpSpPr>
        <p:grpSpPr>
          <a:xfrm>
            <a:off x="1371601" y="0"/>
            <a:ext cx="1142999" cy="1295400"/>
            <a:chOff x="410854" y="1301818"/>
            <a:chExt cx="1328886" cy="1297495"/>
          </a:xfrm>
        </p:grpSpPr>
        <p:sp>
          <p:nvSpPr>
            <p:cNvPr id="8" name="Oval 7"/>
            <p:cNvSpPr/>
            <p:nvPr/>
          </p:nvSpPr>
          <p:spPr>
            <a:xfrm>
              <a:off x="523982" y="1301818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854" y="1301818"/>
              <a:ext cx="1328886" cy="129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9200" y="1219200"/>
            <a:ext cx="334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BENEFITS A MEMBER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240639" y="3182878"/>
            <a:ext cx="4648200" cy="335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85" y="1733430"/>
            <a:ext cx="5435573" cy="95410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EARN </a:t>
            </a:r>
            <a:r>
              <a:rPr lang="en-US" sz="2800" smtClean="0"/>
              <a:t>P 20 </a:t>
            </a:r>
            <a:r>
              <a:rPr lang="en-US" sz="2800" dirty="0" smtClean="0"/>
              <a:t>FOR EVERY REFERRAL</a:t>
            </a:r>
          </a:p>
          <a:p>
            <a:r>
              <a:rPr lang="en-US" sz="2800" dirty="0" smtClean="0"/>
              <a:t>CHANCE TO EARN UP TO 2.4M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876800" y="3608544"/>
            <a:ext cx="472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5X5          = P25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25X5        = P125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125X5      = P625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625X5      = P3,125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3125x5     = P15,625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15625X5   = P78,125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78125X5   =P390,625</a:t>
            </a:r>
          </a:p>
          <a:p>
            <a:r>
              <a:rPr lang="en-US" sz="2400" dirty="0" smtClean="0">
                <a:latin typeface="Arial Black" pitchFamily="34" charset="0"/>
                <a:cs typeface="Andalus" pitchFamily="18" charset="-78"/>
              </a:rPr>
              <a:t>390625X5 = P1,953,125</a:t>
            </a:r>
            <a:endParaRPr lang="en-US" sz="2400" dirty="0">
              <a:latin typeface="Arial Black" pitchFamily="34" charset="0"/>
              <a:cs typeface="Andalus" pitchFamily="18" charset="-78"/>
            </a:endParaRPr>
          </a:p>
        </p:txBody>
      </p:sp>
      <p:sp>
        <p:nvSpPr>
          <p:cNvPr id="2" name="Isosceles Triangle 1"/>
          <p:cNvSpPr/>
          <p:nvPr/>
        </p:nvSpPr>
        <p:spPr>
          <a:xfrm>
            <a:off x="762000" y="4552890"/>
            <a:ext cx="3581400" cy="18479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noFill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8600" y="6172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8600" y="5791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600" y="5410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2400" y="4648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2400" y="50292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8600" y="43434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</a:t>
            </a:r>
            <a:r>
              <a:rPr lang="en-US" sz="20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</a:t>
            </a:r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8600" y="39624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OOOOOOOOOOOOOOOOOOOOOOOOO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8600" y="3581400"/>
            <a:ext cx="46482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OOOOO</a:t>
            </a:r>
            <a:endParaRPr lang="en-US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2400" y="3200400"/>
            <a:ext cx="46482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 O</a:t>
            </a:r>
            <a:endParaRPr lang="en-US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2171700" y="4914900"/>
            <a:ext cx="19812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838200" y="4876800"/>
            <a:ext cx="1905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143000" y="6553200"/>
            <a:ext cx="2819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19800" y="119390"/>
            <a:ext cx="251459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NATIONWIDE COVERAGE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98217" y="545812"/>
            <a:ext cx="140089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DAVAO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32506" y="561574"/>
            <a:ext cx="110158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CEBU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426441" y="1102042"/>
            <a:ext cx="1625574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GENSAN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117446" y="1120662"/>
            <a:ext cx="12890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ILOILO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613871" y="1600200"/>
            <a:ext cx="15937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MANILA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25606" y="1586925"/>
            <a:ext cx="1208793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NAGA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98759" y="2044125"/>
            <a:ext cx="1353256" cy="5847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LUZON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034318" y="2049333"/>
            <a:ext cx="17526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VISAYAS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22767" y="2528428"/>
            <a:ext cx="2211632" cy="584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MINDANAO</a:t>
            </a:r>
            <a:endParaRPr lang="en-U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71601" y="2895600"/>
            <a:ext cx="21336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BAYANIHAN SYSTEM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8020" y="4416154"/>
            <a:ext cx="201987" cy="2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7"/>
          <p:cNvSpPr txBox="1"/>
          <p:nvPr/>
        </p:nvSpPr>
        <p:spPr>
          <a:xfrm>
            <a:off x="2094454" y="0"/>
            <a:ext cx="4034552" cy="800219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BAYANIHAN</a:t>
            </a:r>
          </a:p>
          <a:p>
            <a:pPr algn="ctr"/>
            <a:r>
              <a:rPr lang="en-PH" sz="16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MILLIONARES CLUB</a:t>
            </a:r>
          </a:p>
          <a:p>
            <a:pPr algn="ctr"/>
            <a:r>
              <a:rPr lang="en-PH" sz="1400" dirty="0" smtClean="0">
                <a:ln w="12700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PH" sz="1400" dirty="0">
              <a:ln w="12700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0"/>
            <a:ext cx="895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b="1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6</a:t>
            </a:r>
            <a:endParaRPr lang="en-PH" sz="6600" b="1" dirty="0">
              <a:solidFill>
                <a:schemeClr val="bg1">
                  <a:lumMod val="9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5" name="Group 41"/>
          <p:cNvGrpSpPr/>
          <p:nvPr/>
        </p:nvGrpSpPr>
        <p:grpSpPr>
          <a:xfrm>
            <a:off x="1371601" y="0"/>
            <a:ext cx="1142999" cy="1295400"/>
            <a:chOff x="410854" y="1301818"/>
            <a:chExt cx="1328886" cy="1297495"/>
          </a:xfrm>
        </p:grpSpPr>
        <p:sp>
          <p:nvSpPr>
            <p:cNvPr id="6" name="Oval 5"/>
            <p:cNvSpPr/>
            <p:nvPr/>
          </p:nvSpPr>
          <p:spPr>
            <a:xfrm>
              <a:off x="523982" y="1301818"/>
              <a:ext cx="1126724" cy="1126724"/>
            </a:xfrm>
            <a:prstGeom prst="ellipse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6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0854" y="1301818"/>
              <a:ext cx="1328886" cy="129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6600" b="1" dirty="0" smtClean="0">
                  <a:solidFill>
                    <a:schemeClr val="bg1">
                      <a:lumMod val="95000"/>
                    </a:schemeClr>
                  </a:solidFill>
                  <a:latin typeface="Arial Black" pitchFamily="34" charset="0"/>
                </a:rPr>
                <a:t>6</a:t>
              </a:r>
              <a:endParaRPr lang="en-PH" sz="6600" b="1" dirty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2" descr="F:\log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1143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6922" y="0"/>
            <a:ext cx="259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53885" y="1900083"/>
            <a:ext cx="447267" cy="4833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2001" y="1928938"/>
            <a:ext cx="447267" cy="4833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37570" y="1912014"/>
            <a:ext cx="462927" cy="500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497" y="1918621"/>
            <a:ext cx="447267" cy="4833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7160" y="1944497"/>
            <a:ext cx="418472" cy="4522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111" y="2891225"/>
            <a:ext cx="348905" cy="3770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107" y="2891225"/>
            <a:ext cx="348905" cy="3770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3520" y="2891225"/>
            <a:ext cx="348905" cy="3770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048" y="2891225"/>
            <a:ext cx="348905" cy="3770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7320" y="2891225"/>
            <a:ext cx="348905" cy="3770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9108" y="2891225"/>
            <a:ext cx="348905" cy="3770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7081" y="2903202"/>
            <a:ext cx="348905" cy="3770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3077" y="2891225"/>
            <a:ext cx="348905" cy="3770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499" y="2903202"/>
            <a:ext cx="348905" cy="37707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4350824" y="2890765"/>
            <a:ext cx="348317" cy="3764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949" y="2878070"/>
            <a:ext cx="348905" cy="37707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5018" y="2890001"/>
            <a:ext cx="348905" cy="37707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0638" y="2914656"/>
            <a:ext cx="348905" cy="3770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1133" y="2914656"/>
            <a:ext cx="348905" cy="3770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2685" y="2923357"/>
            <a:ext cx="348905" cy="3770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60" y="2923357"/>
            <a:ext cx="348905" cy="3770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72709" y="2923357"/>
            <a:ext cx="348905" cy="3770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7012" y="2923357"/>
            <a:ext cx="348905" cy="3770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2105" y="2923357"/>
            <a:ext cx="348905" cy="3770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3197" y="2914656"/>
            <a:ext cx="348905" cy="377072"/>
          </a:xfrm>
          <a:prstGeom prst="rect">
            <a:avLst/>
          </a:prstGeom>
        </p:spPr>
      </p:pic>
      <p:pic>
        <p:nvPicPr>
          <p:cNvPr id="50" name="Picture 49" descr="Untitled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01802" y="813195"/>
            <a:ext cx="659610" cy="6596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573" y="3821331"/>
            <a:ext cx="348905" cy="3770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569" y="3821331"/>
            <a:ext cx="348905" cy="37707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2982" y="3821331"/>
            <a:ext cx="348905" cy="3770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4510" y="3821331"/>
            <a:ext cx="348905" cy="37707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6782" y="3821331"/>
            <a:ext cx="348905" cy="3770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8570" y="3821331"/>
            <a:ext cx="348905" cy="3770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6543" y="3833308"/>
            <a:ext cx="348905" cy="37707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52539" y="3821331"/>
            <a:ext cx="348905" cy="3770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3961" y="3833308"/>
            <a:ext cx="348905" cy="37707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4380286" y="3820871"/>
            <a:ext cx="348317" cy="37643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0411" y="3808176"/>
            <a:ext cx="348905" cy="3770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4480" y="3820107"/>
            <a:ext cx="348905" cy="37707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0100" y="3844762"/>
            <a:ext cx="348905" cy="3770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0595" y="3844762"/>
            <a:ext cx="348905" cy="37707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2147" y="3853463"/>
            <a:ext cx="348905" cy="37707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5722" y="3853463"/>
            <a:ext cx="348905" cy="37707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171" y="3853463"/>
            <a:ext cx="348905" cy="37707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36474" y="3853463"/>
            <a:ext cx="348905" cy="37707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47894" y="3908013"/>
            <a:ext cx="348905" cy="37707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2659" y="3844762"/>
            <a:ext cx="348905" cy="37707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293" y="4805987"/>
            <a:ext cx="459558" cy="49665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993" y="4829418"/>
            <a:ext cx="459558" cy="49665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702" y="4805987"/>
            <a:ext cx="459558" cy="49665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230" y="4805987"/>
            <a:ext cx="459558" cy="49665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9502" y="4805987"/>
            <a:ext cx="459558" cy="49665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1290" y="4805987"/>
            <a:ext cx="459558" cy="49665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9263" y="4817964"/>
            <a:ext cx="459558" cy="49665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65259" y="4805987"/>
            <a:ext cx="459558" cy="49665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681" y="4817964"/>
            <a:ext cx="459558" cy="49665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4293001" y="4805527"/>
            <a:ext cx="458784" cy="49581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3131" y="4792832"/>
            <a:ext cx="459558" cy="49665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200" y="4804763"/>
            <a:ext cx="459558" cy="49665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820" y="4829418"/>
            <a:ext cx="459558" cy="49665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3315" y="4829418"/>
            <a:ext cx="459558" cy="49665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4867" y="4838119"/>
            <a:ext cx="459558" cy="49665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8442" y="4838119"/>
            <a:ext cx="459558" cy="49665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4891" y="4838119"/>
            <a:ext cx="459558" cy="49665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9194" y="4838119"/>
            <a:ext cx="459558" cy="49665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4287" y="4838119"/>
            <a:ext cx="459558" cy="49665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5379" y="4829418"/>
            <a:ext cx="459558" cy="496658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3730" y="5782826"/>
            <a:ext cx="459558" cy="49665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726" y="5782826"/>
            <a:ext cx="459558" cy="49665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39" y="5782826"/>
            <a:ext cx="459558" cy="49665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667" y="5782826"/>
            <a:ext cx="459558" cy="49665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939" y="5782826"/>
            <a:ext cx="459558" cy="49665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4727" y="5782826"/>
            <a:ext cx="459558" cy="49665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2700" y="5794803"/>
            <a:ext cx="459558" cy="49665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8696" y="5782826"/>
            <a:ext cx="459558" cy="49665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0118" y="5794803"/>
            <a:ext cx="459558" cy="4966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4236438" y="5782366"/>
            <a:ext cx="458784" cy="495819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568" y="5769671"/>
            <a:ext cx="459558" cy="49665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0637" y="5781602"/>
            <a:ext cx="459558" cy="496658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96257" y="5806257"/>
            <a:ext cx="459558" cy="4966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6752" y="5806257"/>
            <a:ext cx="459558" cy="4966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8304" y="5814958"/>
            <a:ext cx="459558" cy="49665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1879" y="5814958"/>
            <a:ext cx="459558" cy="49665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8328" y="5814958"/>
            <a:ext cx="459558" cy="496658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2631" y="5814958"/>
            <a:ext cx="459558" cy="496658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7724" y="5814958"/>
            <a:ext cx="459558" cy="49665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8816" y="5806257"/>
            <a:ext cx="459558" cy="4966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3977641" y="1507863"/>
            <a:ext cx="236066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1</a:t>
            </a:r>
            <a:r>
              <a:rPr lang="en-PH" baseline="30000" dirty="0" smtClean="0"/>
              <a:t>ST</a:t>
            </a:r>
            <a:r>
              <a:rPr lang="en-PH" dirty="0" smtClean="0"/>
              <a:t> Level = 5x10= P50</a:t>
            </a:r>
            <a:endParaRPr lang="en-PH" dirty="0"/>
          </a:p>
        </p:txBody>
      </p:sp>
      <p:sp>
        <p:nvSpPr>
          <p:cNvPr id="112" name="TextBox 111"/>
          <p:cNvSpPr txBox="1"/>
          <p:nvPr/>
        </p:nvSpPr>
        <p:spPr>
          <a:xfrm flipH="1">
            <a:off x="3875297" y="2515877"/>
            <a:ext cx="244380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2</a:t>
            </a:r>
            <a:r>
              <a:rPr lang="en-PH" baseline="30000" dirty="0" smtClean="0"/>
              <a:t>nd</a:t>
            </a:r>
            <a:r>
              <a:rPr lang="en-PH" dirty="0" smtClean="0"/>
              <a:t> Level =25x10= P250</a:t>
            </a:r>
            <a:endParaRPr lang="en-PH" dirty="0"/>
          </a:p>
        </p:txBody>
      </p:sp>
      <p:sp>
        <p:nvSpPr>
          <p:cNvPr id="114" name="TextBox 113"/>
          <p:cNvSpPr txBox="1"/>
          <p:nvPr/>
        </p:nvSpPr>
        <p:spPr>
          <a:xfrm flipH="1">
            <a:off x="3818733" y="3367866"/>
            <a:ext cx="29431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3</a:t>
            </a:r>
            <a:r>
              <a:rPr lang="en-PH" baseline="30000" dirty="0" smtClean="0"/>
              <a:t>rd</a:t>
            </a:r>
            <a:r>
              <a:rPr lang="en-PH" dirty="0" smtClean="0"/>
              <a:t> Level =125x10= P1250</a:t>
            </a:r>
            <a:endParaRPr lang="en-PH" dirty="0"/>
          </a:p>
        </p:txBody>
      </p:sp>
      <p:sp>
        <p:nvSpPr>
          <p:cNvPr id="115" name="TextBox 114"/>
          <p:cNvSpPr txBox="1"/>
          <p:nvPr/>
        </p:nvSpPr>
        <p:spPr>
          <a:xfrm flipH="1">
            <a:off x="3869628" y="4352276"/>
            <a:ext cx="28922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4</a:t>
            </a:r>
            <a:r>
              <a:rPr lang="en-PH" baseline="30000" dirty="0" smtClean="0"/>
              <a:t>th</a:t>
            </a:r>
            <a:r>
              <a:rPr lang="en-PH" dirty="0" smtClean="0"/>
              <a:t> Level = 625x10= P6250</a:t>
            </a:r>
            <a:endParaRPr lang="en-PH" dirty="0"/>
          </a:p>
        </p:txBody>
      </p:sp>
      <p:sp>
        <p:nvSpPr>
          <p:cNvPr id="116" name="TextBox 115"/>
          <p:cNvSpPr txBox="1"/>
          <p:nvPr/>
        </p:nvSpPr>
        <p:spPr>
          <a:xfrm flipH="1">
            <a:off x="3842764" y="5356836"/>
            <a:ext cx="297567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5</a:t>
            </a:r>
            <a:r>
              <a:rPr lang="en-PH" baseline="30000" dirty="0" smtClean="0"/>
              <a:t>th</a:t>
            </a:r>
            <a:r>
              <a:rPr lang="en-PH" dirty="0" smtClean="0"/>
              <a:t> Level =3125 x10= P31250</a:t>
            </a:r>
            <a:endParaRPr lang="en-PH" dirty="0"/>
          </a:p>
        </p:txBody>
      </p:sp>
      <p:sp>
        <p:nvSpPr>
          <p:cNvPr id="117" name="TextBox 116"/>
          <p:cNvSpPr txBox="1"/>
          <p:nvPr/>
        </p:nvSpPr>
        <p:spPr>
          <a:xfrm flipH="1">
            <a:off x="45716" y="1969532"/>
            <a:ext cx="3117986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6</a:t>
            </a:r>
            <a:r>
              <a:rPr lang="en-PH" baseline="30000" dirty="0" smtClean="0"/>
              <a:t>th</a:t>
            </a:r>
            <a:r>
              <a:rPr lang="en-PH" dirty="0" smtClean="0"/>
              <a:t> Level =15625 x10= P156250</a:t>
            </a:r>
            <a:endParaRPr lang="en-PH" dirty="0"/>
          </a:p>
        </p:txBody>
      </p:sp>
      <p:sp>
        <p:nvSpPr>
          <p:cNvPr id="118" name="TextBox 117"/>
          <p:cNvSpPr txBox="1"/>
          <p:nvPr/>
        </p:nvSpPr>
        <p:spPr>
          <a:xfrm flipH="1">
            <a:off x="5955815" y="1943603"/>
            <a:ext cx="29756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dirty="0"/>
              <a:t>7</a:t>
            </a:r>
            <a:r>
              <a:rPr lang="en-PH" dirty="0" smtClean="0"/>
              <a:t>thLevel 78125 x10= P781250</a:t>
            </a:r>
            <a:endParaRPr lang="en-PH" dirty="0"/>
          </a:p>
        </p:txBody>
      </p:sp>
      <p:sp>
        <p:nvSpPr>
          <p:cNvPr id="119" name="TextBox 118"/>
          <p:cNvSpPr txBox="1"/>
          <p:nvPr/>
        </p:nvSpPr>
        <p:spPr>
          <a:xfrm flipH="1">
            <a:off x="754780" y="6400955"/>
            <a:ext cx="358279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8</a:t>
            </a:r>
            <a:r>
              <a:rPr lang="en-PH" baseline="30000" dirty="0" smtClean="0"/>
              <a:t>th</a:t>
            </a:r>
            <a:r>
              <a:rPr lang="en-PH" dirty="0" smtClean="0"/>
              <a:t> Level =390625 x10= P3906250</a:t>
            </a:r>
            <a:endParaRPr lang="en-PH" dirty="0"/>
          </a:p>
        </p:txBody>
      </p:sp>
      <p:sp>
        <p:nvSpPr>
          <p:cNvPr id="120" name="TextBox 119"/>
          <p:cNvSpPr txBox="1"/>
          <p:nvPr/>
        </p:nvSpPr>
        <p:spPr>
          <a:xfrm flipH="1">
            <a:off x="5580947" y="6497565"/>
            <a:ext cx="29345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PH" dirty="0" smtClean="0"/>
              <a:t>TOTAL OF 4.8 MILLION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5881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50"/>
                            </p:stCondLst>
                            <p:childTnLst>
                              <p:par>
                                <p:cTn id="2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250"/>
                            </p:stCondLst>
                            <p:childTnLst>
                              <p:par>
                                <p:cTn id="2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000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6000"/>
                            </p:stCondLst>
                            <p:childTnLst>
                              <p:par>
                                <p:cTn id="26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800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00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4000"/>
                            </p:stCondLst>
                            <p:childTnLst>
                              <p:par>
                                <p:cTn id="28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2" grpId="0" animBg="1"/>
      <p:bldP spid="114" grpId="0" animBg="1"/>
      <p:bldP spid="115" grpId="0" animBg="1"/>
      <p:bldP spid="116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1259</Words>
  <Application>Microsoft Office PowerPoint</Application>
  <PresentationFormat>On-screen Show (4:3)</PresentationFormat>
  <Paragraphs>419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STCaiyun</vt:lpstr>
      <vt:lpstr>Adobe Gothic Std B</vt:lpstr>
      <vt:lpstr>Aharoni</vt:lpstr>
      <vt:lpstr>Algerian</vt:lpstr>
      <vt:lpstr>Andalus</vt:lpstr>
      <vt:lpstr>Arial</vt:lpstr>
      <vt:lpstr>Arial Black</vt:lpstr>
      <vt:lpstr>Arial Rounded MT Bold</vt:lpstr>
      <vt:lpstr>Berlin Sans FB</vt:lpstr>
      <vt:lpstr>Berlin Sans FB Demi</vt:lpstr>
      <vt:lpstr>BrowalliaUPC</vt:lpstr>
      <vt:lpstr>Calibri</vt:lpstr>
      <vt:lpstr>Cooper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AND  GOD BLESS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JOJO</dc:creator>
  <cp:lastModifiedBy>Admin</cp:lastModifiedBy>
  <cp:revision>263</cp:revision>
  <dcterms:created xsi:type="dcterms:W3CDTF">2017-03-07T09:54:41Z</dcterms:created>
  <dcterms:modified xsi:type="dcterms:W3CDTF">2018-07-21T14:25:58Z</dcterms:modified>
</cp:coreProperties>
</file>